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76" r:id="rId5"/>
    <p:sldId id="277" r:id="rId6"/>
    <p:sldId id="279" r:id="rId7"/>
    <p:sldId id="280" r:id="rId8"/>
    <p:sldId id="258" r:id="rId9"/>
    <p:sldId id="259" r:id="rId10"/>
    <p:sldId id="278" r:id="rId11"/>
    <p:sldId id="282" r:id="rId12"/>
    <p:sldId id="281" r:id="rId13"/>
    <p:sldId id="267" r:id="rId14"/>
    <p:sldId id="261" r:id="rId15"/>
    <p:sldId id="262" r:id="rId16"/>
    <p:sldId id="263" r:id="rId17"/>
    <p:sldId id="264" r:id="rId18"/>
    <p:sldId id="265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703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72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4CDD0-4902-434A-B869-78D8AC85D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30B1F-87E8-49D8-AD91-AB073EED48DF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BBF1F-7FAB-4388-9E22-CD68DFB0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273AE-D1E8-473C-A710-5B4361C6C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FC8E6-8D9A-4D80-A803-C98FA719D4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787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09C13-37E7-40D9-9516-C694FD8C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B3ACF-0151-440C-8AAC-A3E3DE3C088B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6B011-4D88-4BC4-9F6B-C3BE5E60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568D-2E1D-404D-89B3-542D2763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5F7B7-1FC2-4142-9EC4-DEECF54E5C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325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8C667-B6C6-4418-AAB7-EB6EE8A3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794A-FEB8-4C1C-A6CC-4BD0272C4C2B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EC62D-4D59-430B-B67A-7B341C667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70B35-0FE6-4EC9-AC0F-DCFE6C21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0995F-6639-48D1-AA49-968540D0A4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267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8C131-408C-4DF5-BD23-468BDB32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834AD-9A9D-4EBD-B553-C5D05156F9ED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34DB-651E-434B-AEF2-96F9B004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45AFC-2F2E-4C0A-8157-0059C8CF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887C-D077-41BD-B145-754AF9DE34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2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DEAB5-CBE6-4FA5-A1C9-FF64CCBAB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D31E-0E9E-43E2-B232-624DE92B7592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C2D70-084A-47A3-99A9-A907D2A9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AB78-BED4-40B3-8713-AD8A05FE0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818F3-1EE1-4B1D-9B28-CA597E2546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657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D8B1EB-563E-4EDB-BF5D-BE10B1A0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B66D9-1671-4EF5-8CC0-F8AAC4B04507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327B15-2834-4F3F-9433-3B23D7D2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A0CB00-9145-4BFC-97F9-E7C57AC6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5099-8E33-4CBC-95B7-187FC43980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414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EB2CA42-F3FA-48D8-AECE-67A70D3A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F3E5-1BDB-4B65-B053-0D4F6DA86BF9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41E5BB-ABB2-400E-9AD8-C4A0A665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8B9325-5C20-4A1C-A52E-A8C564B9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D68B4-89A9-4966-8D1A-E484A02EA8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33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CA5448-0D90-48BD-AFE0-39D35361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DC29E-EE3D-444F-BBDF-9E6443134039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5A42F0-3D39-4B9F-9C63-B31EEFD1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FF118C2-81C1-409E-B5C2-BA5DAECB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CEB20-6998-45D0-ADE7-437E2B7A24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776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EC74EA7-FA9D-482F-9F67-042C5BA53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B88-A2E8-40C8-BEBF-2365327E53D1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D24839-53C9-4647-823B-ABAC86DA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CC65E1-7034-4198-B0D4-175510C2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5C4CB-E514-4A4D-8C46-CEDF03D038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197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5DEC3E-AE8C-4D0D-B2D0-DF6299607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A5981-1955-4D13-927D-FECF2D1F889B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03F7E2-B59B-4955-9CE3-8D1AD4753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4E9F55-1BCD-4797-B9BB-455B2A8C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E54ED-E671-499E-AD53-0F0C428F1A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739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DF0437-5091-4D79-8E2D-12F5D51B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4CD91-C1EF-48E6-83C1-BED6F952B9E8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1AB090-E31F-41F9-93AA-3D693511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6F050D-B696-46B1-B62A-EB205EC6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AE7C-008E-4A6D-823B-BEF5E11958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31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C42424E-22D2-472D-AD0E-4607A0EF3F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164482-51BA-401F-BB99-EA3C94E35D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26A10-2AF2-49E2-B8B1-51DE419F9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BBE17B-818D-4321-9732-0C2C68E29E99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2830B-ACCF-4092-BAF7-AF86A8879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C3CC1-C26A-40A0-860C-A8864BC8F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218A9C7-C359-4C24-B3D0-4E8794193D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9FA88-8558-4909-8478-2DC7C415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113" y="2493963"/>
            <a:ext cx="7073900" cy="2705100"/>
          </a:xfrm>
          <a:prstGeom prst="ellipse">
            <a:avLst/>
          </a:prstGeom>
          <a:solidFill>
            <a:srgbClr val="FFFF00">
              <a:alpha val="66000"/>
            </a:srgbClr>
          </a:solidFill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</a:rPr>
              <a:t>Разряды прилагательных по значению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A9AFEE-0564-44CD-AA9F-533929216A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Относительные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47A303-1EB2-4990-9436-A3019BB23AE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0070C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70C0"/>
                </a:solidFill>
              </a:rPr>
              <a:t>Обозначают признак предмета по отношению между предметами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(стеклянный стол – стекло и стол)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0000"/>
                </a:solidFill>
              </a:rPr>
              <a:t>***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70C0"/>
                </a:solidFill>
              </a:rPr>
              <a:t>Обозначают материал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16703"/>
                </a:solidFill>
              </a:rPr>
              <a:t>(стеклянный, железный)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CEAE1-2F94-4138-9FDD-07A49B100E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Относительные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500D68-18E2-4877-AE4D-EBB16D1B1EF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0070C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70C0"/>
                </a:solidFill>
              </a:rPr>
              <a:t>Пространственные и временные признаки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(городской, вчерашний, русский)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0000"/>
                </a:solidFill>
              </a:rPr>
              <a:t>***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70C0"/>
                </a:solidFill>
              </a:rPr>
              <a:t>Предназначение предмета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(рыболовный, праздничный, карманный)</a:t>
            </a:r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81ECB-26E7-40F5-BADE-CAD20BDD58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Относительные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223D6D-195A-44C6-B1F1-664E0EEE9E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0070C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ru-RU" sz="3200" b="1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>
                <a:solidFill>
                  <a:srgbClr val="FF0000"/>
                </a:solidFill>
              </a:rPr>
              <a:t>НЕ</a:t>
            </a:r>
            <a:r>
              <a:rPr lang="ru-RU" sz="3200" b="1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образуют степени сравнения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0000"/>
                </a:solidFill>
              </a:rPr>
              <a:t>НЕ</a:t>
            </a:r>
            <a:r>
              <a:rPr lang="ru-RU" sz="3200" b="1" dirty="0">
                <a:solidFill>
                  <a:srgbClr val="0070C0"/>
                </a:solidFill>
              </a:rPr>
              <a:t> имеют краткой формы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0000"/>
                </a:solidFill>
              </a:rPr>
              <a:t>НЕ</a:t>
            </a:r>
            <a:r>
              <a:rPr lang="ru-RU" sz="3200" b="1" dirty="0">
                <a:solidFill>
                  <a:srgbClr val="0070C0"/>
                </a:solidFill>
              </a:rPr>
              <a:t> образуют сложных слов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0000"/>
                </a:solidFill>
              </a:rPr>
              <a:t>НЕ</a:t>
            </a:r>
            <a:r>
              <a:rPr lang="ru-RU" sz="3200" b="1" dirty="0">
                <a:solidFill>
                  <a:srgbClr val="0070C0"/>
                </a:solidFill>
              </a:rPr>
              <a:t> сочетаются с ОЧЕНЬ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39F0A-F6C0-4C36-ADF7-0693F3A94AB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FF0000"/>
                </a:solidFill>
              </a:rPr>
              <a:t>Продолжите строчку: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D88E71-DE28-4C4E-A3C3-B070FBADCA8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ru-RU" sz="3200" b="1" dirty="0">
              <a:solidFill>
                <a:srgbClr val="0070C0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3200" b="1" u="sng" dirty="0">
                <a:solidFill>
                  <a:srgbClr val="7030A0"/>
                </a:solidFill>
              </a:rPr>
              <a:t>Материал</a:t>
            </a:r>
            <a:r>
              <a:rPr lang="ru-RU" sz="3200" b="1" dirty="0">
                <a:solidFill>
                  <a:srgbClr val="7030A0"/>
                </a:solidFill>
              </a:rPr>
              <a:t>: каменный, соломенный…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3200" b="1" u="sng" dirty="0">
                <a:solidFill>
                  <a:srgbClr val="7030A0"/>
                </a:solidFill>
              </a:rPr>
              <a:t>Место</a:t>
            </a:r>
            <a:r>
              <a:rPr lang="ru-RU" sz="3200" b="1" dirty="0">
                <a:solidFill>
                  <a:srgbClr val="7030A0"/>
                </a:solidFill>
              </a:rPr>
              <a:t>: подземный, полевой…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3200" b="1" u="sng" dirty="0">
                <a:solidFill>
                  <a:srgbClr val="7030A0"/>
                </a:solidFill>
              </a:rPr>
              <a:t>Время</a:t>
            </a:r>
            <a:r>
              <a:rPr lang="ru-RU" sz="3200" b="1" dirty="0">
                <a:solidFill>
                  <a:srgbClr val="7030A0"/>
                </a:solidFill>
              </a:rPr>
              <a:t>: весенний, вчерашний…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3200" b="1" u="sng" dirty="0">
                <a:solidFill>
                  <a:srgbClr val="7030A0"/>
                </a:solidFill>
              </a:rPr>
              <a:t>По действию</a:t>
            </a:r>
            <a:r>
              <a:rPr lang="ru-RU" sz="3200" b="1" dirty="0">
                <a:solidFill>
                  <a:srgbClr val="7030A0"/>
                </a:solidFill>
              </a:rPr>
              <a:t>: отрывной, стиральная...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B6586E-A838-4AB6-A7C0-164EB5B81A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FF0000"/>
                </a:solidFill>
              </a:rPr>
              <a:t>Притяжательные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9A985-3F35-41C5-BA87-661F86EF562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dirty="0"/>
              <a:t>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Обозначают принадлежность чего-либо к лицу или животному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</a:t>
            </a:r>
            <a:r>
              <a:rPr lang="ru-RU" b="1" u="sng" dirty="0">
                <a:solidFill>
                  <a:srgbClr val="016703"/>
                </a:solidFill>
              </a:rPr>
              <a:t>лисий</a:t>
            </a:r>
            <a:r>
              <a:rPr lang="ru-RU" b="1" dirty="0">
                <a:solidFill>
                  <a:srgbClr val="016703"/>
                </a:solidFill>
              </a:rPr>
              <a:t> хвост, </a:t>
            </a:r>
            <a:r>
              <a:rPr lang="ru-RU" b="1" u="sng" dirty="0">
                <a:solidFill>
                  <a:srgbClr val="016703"/>
                </a:solidFill>
              </a:rPr>
              <a:t>дедушкин</a:t>
            </a:r>
            <a:r>
              <a:rPr lang="ru-RU" b="1" dirty="0">
                <a:solidFill>
                  <a:srgbClr val="016703"/>
                </a:solidFill>
              </a:rPr>
              <a:t> огород)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***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Отвечают на вопрос </a:t>
            </a:r>
            <a:r>
              <a:rPr lang="ru-RU" b="1" i="1" u="sng" dirty="0">
                <a:solidFill>
                  <a:srgbClr val="0070C0"/>
                </a:solidFill>
              </a:rPr>
              <a:t>чей</a:t>
            </a:r>
            <a:r>
              <a:rPr lang="ru-RU" b="1" dirty="0">
                <a:solidFill>
                  <a:srgbClr val="0070C0"/>
                </a:solidFill>
              </a:rPr>
              <a:t>?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(чей? – папин, медвежий)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DA183-0051-482D-BBFD-E1ADA7B9486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>
                <a:solidFill>
                  <a:srgbClr val="FF0000"/>
                </a:solidFill>
              </a:rPr>
              <a:t>Суффиксы притяжательных прилагательных: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ABB178-61B9-4CA8-9366-D8F37F8B39D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ов - (- ев -):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слон</a:t>
            </a:r>
            <a:r>
              <a:rPr lang="ru-RU" b="1" u="sng" dirty="0">
                <a:solidFill>
                  <a:srgbClr val="016703"/>
                </a:solidFill>
              </a:rPr>
              <a:t>ов</a:t>
            </a:r>
            <a:r>
              <a:rPr lang="ru-RU" b="1" dirty="0">
                <a:solidFill>
                  <a:srgbClr val="016703"/>
                </a:solidFill>
              </a:rPr>
              <a:t>ый, песц</a:t>
            </a:r>
            <a:r>
              <a:rPr lang="ru-RU" b="1" u="sng" dirty="0">
                <a:solidFill>
                  <a:srgbClr val="016703"/>
                </a:solidFill>
              </a:rPr>
              <a:t>ов</a:t>
            </a:r>
            <a:r>
              <a:rPr lang="ru-RU" b="1" dirty="0">
                <a:solidFill>
                  <a:srgbClr val="016703"/>
                </a:solidFill>
              </a:rPr>
              <a:t>ый</a:t>
            </a:r>
            <a:r>
              <a:rPr lang="ru-RU" b="1" dirty="0">
                <a:solidFill>
                  <a:srgbClr val="0070C0"/>
                </a:solidFill>
              </a:rPr>
              <a:t>;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- ин - (- ын-):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сестриц</a:t>
            </a:r>
            <a:r>
              <a:rPr lang="ru-RU" b="1" u="sng" dirty="0">
                <a:solidFill>
                  <a:srgbClr val="016703"/>
                </a:solidFill>
              </a:rPr>
              <a:t>ын</a:t>
            </a:r>
            <a:r>
              <a:rPr lang="ru-RU" b="1" dirty="0">
                <a:solidFill>
                  <a:srgbClr val="016703"/>
                </a:solidFill>
              </a:rPr>
              <a:t>, птиц</a:t>
            </a:r>
            <a:r>
              <a:rPr lang="ru-RU" b="1" u="sng" dirty="0">
                <a:solidFill>
                  <a:srgbClr val="016703"/>
                </a:solidFill>
              </a:rPr>
              <a:t>ын</a:t>
            </a:r>
            <a:r>
              <a:rPr lang="ru-RU" b="1" dirty="0">
                <a:solidFill>
                  <a:srgbClr val="016703"/>
                </a:solidFill>
              </a:rPr>
              <a:t>; </a:t>
            </a:r>
          </a:p>
          <a:p>
            <a:pPr algn="ctr" eaLnBrk="1" hangingPunct="1">
              <a:buFontTx/>
              <a:buChar char="-"/>
              <a:defRPr/>
            </a:pPr>
            <a:r>
              <a:rPr lang="ru-RU" b="1" dirty="0">
                <a:solidFill>
                  <a:srgbClr val="0070C0"/>
                </a:solidFill>
              </a:rPr>
              <a:t>ий - (-й):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лис</a:t>
            </a:r>
            <a:r>
              <a:rPr lang="ru-RU" b="1" u="sng" dirty="0">
                <a:solidFill>
                  <a:srgbClr val="016703"/>
                </a:solidFill>
              </a:rPr>
              <a:t>ий</a:t>
            </a:r>
            <a:r>
              <a:rPr lang="ru-RU" b="1" dirty="0">
                <a:solidFill>
                  <a:srgbClr val="016703"/>
                </a:solidFill>
              </a:rPr>
              <a:t>, медвеж</a:t>
            </a:r>
            <a:r>
              <a:rPr lang="ru-RU" b="1" u="sng" dirty="0">
                <a:solidFill>
                  <a:srgbClr val="016703"/>
                </a:solidFill>
              </a:rPr>
              <a:t>ий</a:t>
            </a:r>
            <a:r>
              <a:rPr lang="ru-RU" b="1" dirty="0">
                <a:solidFill>
                  <a:srgbClr val="016703"/>
                </a:solidFill>
              </a:rPr>
              <a:t>, заяч</a:t>
            </a:r>
            <a:r>
              <a:rPr lang="ru-RU" b="1" u="sng" dirty="0">
                <a:solidFill>
                  <a:srgbClr val="016703"/>
                </a:solidFill>
              </a:rPr>
              <a:t>ий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C8ACCC-B9B3-4603-A711-EF89CCCA36D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C00000"/>
                </a:solidFill>
              </a:rPr>
              <a:t>Вставить орфограммы, обозначить разряды имён прилагательных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5D718D-7949-4FF2-902A-2512E8D985A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ru-RU" b="1" dirty="0">
              <a:solidFill>
                <a:srgbClr val="7030A0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Пр_хладный, д_кабрьский, ш_хтёрский, з_лотой, тёмн_я, вор_бьиный, кр_сивый, сл_новая.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E996A-DA4C-4F26-B6D1-7D9DE03A7B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rgbClr val="FF0000"/>
                </a:solidFill>
              </a:rPr>
              <a:t>Четвёртое лишнее: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3C72F2-1FBF-4E20-9728-028AB485AC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ru-RU" sz="3200" b="1" dirty="0">
              <a:solidFill>
                <a:srgbClr val="7030A0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1. счастливый, осторожный, кирпичный, волшебный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2. природный, ночной, задумчивый, стеклянный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3. торжественный, беличий, туманный, багровый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8F335-5126-4F71-8B3E-32600E5DAAC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rgbClr val="FF0000"/>
                </a:solidFill>
              </a:rPr>
              <a:t>Самуил Маршак - </a:t>
            </a:r>
            <a:br>
              <a:rPr lang="ru-RU" sz="4800" b="1" dirty="0">
                <a:solidFill>
                  <a:srgbClr val="FF0000"/>
                </a:solidFill>
              </a:rPr>
            </a:br>
            <a:r>
              <a:rPr lang="ru-RU" sz="4800" b="1" dirty="0">
                <a:solidFill>
                  <a:srgbClr val="FF0000"/>
                </a:solidFill>
              </a:rPr>
              <a:t>«Вьюга»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D3904B-3561-467F-846F-C75E4CA8DFB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 err="1">
                <a:solidFill>
                  <a:srgbClr val="7030A0"/>
                </a:solidFill>
              </a:rPr>
              <a:t>В..юга</a:t>
            </a:r>
            <a:r>
              <a:rPr lang="ru-RU" b="1" dirty="0">
                <a:solidFill>
                  <a:srgbClr val="7030A0"/>
                </a:solidFill>
              </a:rPr>
              <a:t>, снежная пурга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 err="1">
                <a:solidFill>
                  <a:srgbClr val="7030A0"/>
                </a:solidFill>
              </a:rPr>
              <a:t>Напр</a:t>
            </a:r>
            <a:r>
              <a:rPr lang="ru-RU" b="1" dirty="0">
                <a:solidFill>
                  <a:srgbClr val="7030A0"/>
                </a:solidFill>
              </a:rPr>
              <a:t>..</a:t>
            </a:r>
            <a:r>
              <a:rPr lang="ru-RU" b="1" dirty="0" err="1">
                <a:solidFill>
                  <a:srgbClr val="7030A0"/>
                </a:solidFill>
              </a:rPr>
              <a:t>ди</a:t>
            </a:r>
            <a:r>
              <a:rPr lang="ru-RU" b="1" dirty="0">
                <a:solidFill>
                  <a:srgbClr val="7030A0"/>
                </a:solidFill>
              </a:rPr>
              <a:t> нам пряжи,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Взбей </a:t>
            </a:r>
            <a:r>
              <a:rPr lang="ru-RU" b="1" dirty="0" err="1">
                <a:solidFill>
                  <a:srgbClr val="7030A0"/>
                </a:solidFill>
              </a:rPr>
              <a:t>пуш</a:t>
            </a:r>
            <a:r>
              <a:rPr lang="ru-RU" b="1" dirty="0">
                <a:solidFill>
                  <a:srgbClr val="7030A0"/>
                </a:solidFill>
              </a:rPr>
              <a:t>..</a:t>
            </a:r>
            <a:r>
              <a:rPr lang="ru-RU" b="1" dirty="0" err="1">
                <a:solidFill>
                  <a:srgbClr val="7030A0"/>
                </a:solidFill>
              </a:rPr>
              <a:t>стые</a:t>
            </a:r>
            <a:r>
              <a:rPr lang="ru-RU" b="1" dirty="0">
                <a:solidFill>
                  <a:srgbClr val="7030A0"/>
                </a:solidFill>
              </a:rPr>
              <a:t> снега,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Словно пух л..</a:t>
            </a:r>
            <a:r>
              <a:rPr lang="ru-RU" b="1" dirty="0" err="1">
                <a:solidFill>
                  <a:srgbClr val="7030A0"/>
                </a:solidFill>
              </a:rPr>
              <a:t>бяжий</a:t>
            </a:r>
            <a:r>
              <a:rPr lang="ru-RU" b="1" dirty="0">
                <a:solidFill>
                  <a:srgbClr val="7030A0"/>
                </a:solidFill>
              </a:rPr>
              <a:t>.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Вы проворные ткачи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Вихри и метели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Дайте радужной парчи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Для к..</a:t>
            </a:r>
            <a:r>
              <a:rPr lang="ru-RU" b="1" dirty="0" err="1">
                <a:solidFill>
                  <a:srgbClr val="7030A0"/>
                </a:solidFill>
              </a:rPr>
              <a:t>сматых</a:t>
            </a:r>
            <a:r>
              <a:rPr lang="ru-RU" b="1" dirty="0">
                <a:solidFill>
                  <a:srgbClr val="7030A0"/>
                </a:solidFill>
              </a:rPr>
              <a:t> елей.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B0B39C-7DD6-4762-8BBD-6ADF5621C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192088"/>
            <a:ext cx="8453438" cy="1119187"/>
          </a:xfrm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Различия качественных и относительных прилагательных: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CD9433A-371A-4B6C-8EDB-A01B23B015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1150" y="1638300"/>
          <a:ext cx="8556625" cy="489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6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074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Качественные прилагательные</a:t>
                      </a:r>
                      <a:endParaRPr lang="ru-RU" sz="1800" dirty="0"/>
                    </a:p>
                  </a:txBody>
                  <a:tcPr marL="91432" marR="91432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Относительные прилагательные</a:t>
                      </a:r>
                      <a:endParaRPr lang="ru-RU" sz="1800" dirty="0"/>
                    </a:p>
                  </a:txBody>
                  <a:tcPr marL="91432" marR="91432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9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Имеют степень сравнения:</a:t>
                      </a:r>
                      <a:endParaRPr lang="ru-RU" sz="1800" dirty="0"/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добрее, самый добрый</a:t>
                      </a:r>
                    </a:p>
                  </a:txBody>
                  <a:tcPr marL="91432" marR="91432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 обладают ни одним из признаков качественных прилагательных</a:t>
                      </a: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(то есть не имеют степень сравнения, краткую форму, синонимов, антонимов и </a:t>
                      </a: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т.д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</a:p>
                  </a:txBody>
                  <a:tcPr marL="91432" marR="91432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9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Имеют краткую форму: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добр, молод, хорош</a:t>
                      </a:r>
                    </a:p>
                  </a:txBody>
                  <a:tcPr marL="91432" marR="91432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81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Могут сочетаться с наречиями «очень», «необыкновенно», «чрезвычайно», «недостаточно», «слишком»:</a:t>
                      </a:r>
                      <a:endParaRPr lang="ru-RU" sz="2000" b="1" dirty="0">
                        <a:solidFill>
                          <a:srgbClr val="01670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очень добрый – необыкновенно добрый – чрезвычайно добрый – слишком добрый</a:t>
                      </a:r>
                    </a:p>
                  </a:txBody>
                  <a:tcPr marL="91432" marR="91432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7B18B-E5D5-42FE-B681-CEEAE466DB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По значению прилагательные бывают: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B4ED5B-E38B-4593-9BD5-9972537BAA7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 rtlCol="0">
            <a:normAutofit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4000" b="1" dirty="0">
              <a:solidFill>
                <a:srgbClr val="0070C0"/>
              </a:solidFill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4000" b="1" dirty="0">
              <a:solidFill>
                <a:srgbClr val="0070C0"/>
              </a:solidFill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rgbClr val="0070C0"/>
                </a:solidFill>
              </a:rPr>
              <a:t>качественные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rgbClr val="0070C0"/>
                </a:solidFill>
              </a:rPr>
              <a:t>относительные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>
                <a:solidFill>
                  <a:srgbClr val="0070C0"/>
                </a:solidFill>
              </a:rPr>
              <a:t>притяжательные</a:t>
            </a:r>
          </a:p>
        </p:txBody>
      </p:sp>
      <p:pic>
        <p:nvPicPr>
          <p:cNvPr id="3076" name="Picture 7">
            <a:extLst>
              <a:ext uri="{FF2B5EF4-FFF2-40B4-BE49-F238E27FC236}">
                <a16:creationId xmlns:a16="http://schemas.microsoft.com/office/drawing/2014/main" id="{B2F756B7-4FFB-48EA-81AE-31286CD6C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0" y="2406650"/>
            <a:ext cx="2540000" cy="3484563"/>
          </a:xfrm>
          <a:prstGeom prst="rect">
            <a:avLst/>
          </a:prstGeom>
          <a:noFill/>
          <a:ln w="12700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CD9ADCE-750E-4B60-96C2-03A41AA784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300" y="177800"/>
          <a:ext cx="8864600" cy="6413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6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38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Качественные прилагательные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Относительные прилагательные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Образуют путем повтора сложные прилагательные: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добрый-добрый, белый-белый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Указывают на отношение одного предмета к другому: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медный таз – таз из меди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7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Указывают на отношение одного предмета к другому: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медный таз – таз из меди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78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Могут образовывать прилагательные с приставкой НЕ: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недобрый (взгляд), недорогой (товар)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616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 ним можно подобрать антонимы: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добрый – злой, хороший – плохой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97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 ним можно подобрать синонимы: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смутный – неясный - расплывчатый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132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Образуют прилагательные с уменьшительно-ласкательными суффиксами: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белый – беленький – беловатый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97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Образуют наречия на -о, -е: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активный – активно, искренний – искренне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042CB-EBC9-4AE8-926B-C09DFA86E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388" y="280988"/>
            <a:ext cx="7886700" cy="1325562"/>
          </a:xfrm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Переход прилагательных из одного разряда в другой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3E3A5F2-D235-438B-8ACA-62C5085BF6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1816100"/>
          <a:ext cx="8399464" cy="4770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9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1811"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Относительные прилагательные могут переходить в качественные</a:t>
                      </a:r>
                    </a:p>
                  </a:txBody>
                  <a:tcPr marL="91446" marR="91446" marT="45718" marB="45718">
                    <a:solidFill>
                      <a:srgbClr val="FFFF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Стеклянная посуда – стеклянное чувство (хрупкое чувство)</a:t>
                      </a:r>
                    </a:p>
                  </a:txBody>
                  <a:tcPr marL="91446" marR="91446" marT="45718" marB="45718">
                    <a:solidFill>
                      <a:srgbClr val="FFFF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811"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Притяжательные прилагательные могут переходить в качественные</a:t>
                      </a:r>
                    </a:p>
                  </a:txBody>
                  <a:tcPr marL="91446" marR="91446" marT="45718" marB="45718">
                    <a:solidFill>
                      <a:srgbClr val="FFFF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Лисий хвост – лисья натура (хитрый)</a:t>
                      </a:r>
                    </a:p>
                  </a:txBody>
                  <a:tcPr marL="91446" marR="91446" marT="45718" marB="45718">
                    <a:solidFill>
                      <a:srgbClr val="FFFF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6815"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Притяжательные прилагательные могут переходить в разряд относительных</a:t>
                      </a:r>
                    </a:p>
                  </a:txBody>
                  <a:tcPr marL="91446" marR="91446" marT="45718" marB="45718">
                    <a:solidFill>
                      <a:srgbClr val="FFFF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>
                          <a:solidFill>
                            <a:srgbClr val="01670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Заячья нора – заячья шуба (шуба из зайца)</a:t>
                      </a:r>
                    </a:p>
                  </a:txBody>
                  <a:tcPr marL="91446" marR="91446" marT="45718" marB="45718">
                    <a:solidFill>
                      <a:srgbClr val="FFFF00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EAB26-3EF9-4A25-B402-822461EAC26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Дополните предложения прилагательными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75859A-7AA2-4B9D-A01A-788B196DBF1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sz="2850" b="1" dirty="0">
                <a:solidFill>
                  <a:srgbClr val="7030A0"/>
                </a:solidFill>
              </a:rPr>
              <a:t>Однажды зимой мы отправились в лес. В(…) бору было тихо. Все покрыто (…)снегом. В (…)воздухе носились (…) (…) пушинки. Ветви украсились (…)инеем. В этом (…) (…) наряде каждая ветка казалась (…). Великолепен вид (…) леса. Все покрыто (…) снегом. (…) воздух тонок и жгуч. Снег опушил (…) деревья и кусты. По ним скользят (…) (…) лучи и обсыпают их (…) блеском. Но вот мороз начинает сдавать, и меркнет яркость (…) неба. (…) туча заволокла горизонт.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CF65F-0D1A-4F2E-9432-E025AF6BFBC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Определите разряд прилагательного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D632FC-3AFC-451B-AE4C-EF5B9F652FB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sz="3150" b="1" dirty="0">
                <a:solidFill>
                  <a:srgbClr val="7030A0"/>
                </a:solidFill>
              </a:rPr>
              <a:t>Заячий характер; голубой абажур; деревянный карниз; каменный предмет; великолепный характер; вчерашняя газета; медвежья берлога; волчий аппетит; грустный взгляд; опасное состязание; гусиная кормушка; золотое кольцо; прекрасный вечер; ненастная погода; чистое небо; любимый герой; талантливый художник; звонкий голос; зимнее утро; свежий снег.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FB5AD-7FA6-4E2C-B550-F971E754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8" y="203200"/>
            <a:ext cx="8721725" cy="1270000"/>
          </a:xfrm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Выпишите из текста словосочетания "Существительное + прилагательное". Определите разряд прилагательных. выполните морфологический разбор трех прилагательных.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9FCDC8-BE7A-49BD-B287-A6743BCE1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1" y="1540932"/>
            <a:ext cx="8822266" cy="5147735"/>
          </a:xfrm>
          <a:solidFill>
            <a:srgbClr val="FFFF00">
              <a:alpha val="54000"/>
            </a:srgbClr>
          </a:solidFill>
        </p:spPr>
        <p:txBody>
          <a:bodyPr numCol="2"/>
          <a:lstStyle/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Ты родной владеешь речью,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бойко говоришь.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Русский же язык неважно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знаешь, мой малыш!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Слушай потому поэта,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будь прилежен впредь,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Чтоб могучей русской речью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хорошо владеть.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Эта речь полна величья,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гордой простоты,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В ней прекрасных слов богатство,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сила красоты.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Скажем, к странам зарубежным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держишь морем путь,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Перед спутниками хочешь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знаньями блеснуть –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В разговорах или спорах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с другом иль врагом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Ты воспользуешься смело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русским языком!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Потому ты, школьник резвый,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будь прилежней впредь!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Ты обязан русской речью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хорошо владеть.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598F5-010F-4D7F-A826-679B136841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Прочитайте текст и выполните задания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57B68A-AFE9-4DDD-A51D-1A7612B0B58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0070C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70C0"/>
                </a:solidFill>
              </a:rPr>
              <a:t>Величайшее богатство народа — его язык! Меткий и образный русский язык особенно богат пословицами. Их тысячи, десятки тысяч! Как на крыльях, они перелетают из века в век, от одного поколения к другому, и не видна3 та безграничная даль, куда устремляет свой полет эта крылатая мудрость...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206748-D066-4A50-A918-A8C6020C6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457200"/>
            <a:ext cx="8483600" cy="6045200"/>
          </a:xfrm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Различны эпохи, породившие пословицы. Необозримо многообразие человеческих3 отношений, которые запечатлелись в чеканных народных изречениях и афоризмах. Из бездны времени дошли до нас в этих сгустках разума радость и страдания людские, смех и слезы, любовь и гнев, вера и безверие, правда и кривда, честность и обман, трудолюбие и лень, красота истин и уродство предрассудков. Издание русских пословиц, собранных на протяжении нескольких десятилетий прошлого века диалектологом и писателем В. И. Далем, послужит великому и благородному делу изучения неисчерпаемых богатств нашей отечественной3 культуры, великого и могучего языка нашего. </a:t>
            </a:r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A0292-8DB3-4AD1-AB9B-3C6988330DC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4800" b="1" dirty="0">
                <a:solidFill>
                  <a:srgbClr val="FF0000"/>
                </a:solidFill>
              </a:rPr>
              <a:t>Задание к тексту: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8B5090-A1A4-4A89-8375-9AFF512663F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dirty="0">
                <a:solidFill>
                  <a:srgbClr val="00B0F0"/>
                </a:solidFill>
              </a:rPr>
              <a:t>Найдите в тексте прилагательные, относящиеся к разным разрядам.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>
                <a:solidFill>
                  <a:srgbClr val="00B0F0"/>
                </a:solidFill>
              </a:rPr>
              <a:t>Из первого абзаца выпишите словосочетания «прилаг. + сущ.», укажите род, число и падеж прилагательного.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>
                <a:solidFill>
                  <a:srgbClr val="00B0F0"/>
                </a:solidFill>
              </a:rPr>
              <a:t>Найдите случаи использования прилагательного в роли определения и в роли сказуемого (определите тип сказуемого).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>
                <a:solidFill>
                  <a:srgbClr val="00B0F0"/>
                </a:solidFill>
              </a:rPr>
              <a:t>Сделайте морфологический разбор указанных слов.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DA4B1-2933-4A50-9955-1F2A0BFD2C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4800" b="1" dirty="0">
                <a:solidFill>
                  <a:srgbClr val="FF0000"/>
                </a:solidFill>
              </a:rPr>
              <a:t>Тест по теме «Имя прилагательное»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9DDAD4-8050-407D-BA44-5306B918117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dirty="0"/>
          </a:p>
          <a:p>
            <a:pPr marL="0" indent="0" algn="ctr">
              <a:buFont typeface="Arial" charset="0"/>
              <a:buNone/>
              <a:defRPr/>
            </a:pPr>
            <a:endParaRPr lang="ru-RU" dirty="0"/>
          </a:p>
          <a:p>
            <a:pPr marL="0" indent="0" algn="ctr">
              <a:buFont typeface="Arial" charset="0"/>
              <a:buNone/>
              <a:defRPr/>
            </a:pPr>
            <a:endParaRPr lang="ru-RU" dirty="0"/>
          </a:p>
          <a:p>
            <a:pPr marL="0" indent="0" algn="ctr">
              <a:buFont typeface="Arial" charset="0"/>
              <a:buNone/>
              <a:defRPr/>
            </a:pPr>
            <a:r>
              <a:rPr lang="ru-RU" dirty="0"/>
              <a:t>.</a:t>
            </a:r>
          </a:p>
        </p:txBody>
      </p:sp>
      <p:pic>
        <p:nvPicPr>
          <p:cNvPr id="34818" name="Picture 2">
            <a:extLst>
              <a:ext uri="{FF2B5EF4-FFF2-40B4-BE49-F238E27FC236}">
                <a16:creationId xmlns:a16="http://schemas.microsoft.com/office/drawing/2014/main" id="{8C68A606-0283-42A2-A8FA-7200F16C5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133" y="2202181"/>
            <a:ext cx="3899430" cy="37969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549C8-B1F0-4481-A454-B1E1B3CD89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1. Общее грамматическое значение прилагательного это: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F5E8D1-3ECF-4CA5-99E8-4B49CEC9E03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600" b="1" dirty="0">
              <a:solidFill>
                <a:srgbClr val="7030A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00B0F0"/>
                </a:solidFill>
              </a:rPr>
              <a:t>А) </a:t>
            </a:r>
            <a:r>
              <a:rPr lang="ru-RU" sz="3600" b="1" dirty="0">
                <a:solidFill>
                  <a:srgbClr val="7030A0"/>
                </a:solidFill>
              </a:rPr>
              <a:t>действие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00B0F0"/>
                </a:solidFill>
              </a:rPr>
              <a:t>Б) </a:t>
            </a:r>
            <a:r>
              <a:rPr lang="ru-RU" sz="3600" b="1" dirty="0">
                <a:solidFill>
                  <a:srgbClr val="7030A0"/>
                </a:solidFill>
              </a:rPr>
              <a:t>признак предмета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00B0F0"/>
                </a:solidFill>
              </a:rPr>
              <a:t>В) </a:t>
            </a:r>
            <a:r>
              <a:rPr lang="ru-RU" sz="3600" b="1" dirty="0">
                <a:solidFill>
                  <a:srgbClr val="7030A0"/>
                </a:solidFill>
              </a:rPr>
              <a:t>признак признака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00B0F0"/>
                </a:solidFill>
              </a:rPr>
              <a:t>Г) </a:t>
            </a:r>
            <a:r>
              <a:rPr lang="ru-RU" sz="3600" b="1" dirty="0">
                <a:solidFill>
                  <a:srgbClr val="7030A0"/>
                </a:solidFill>
              </a:rPr>
              <a:t>признак действия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92E11-DB3E-4786-9566-05F9155D5D5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FF0000"/>
                </a:solidFill>
              </a:rPr>
              <a:t>Качественные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B8AD0-B796-4263-B334-E52E5861D1F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Обозначают такой признак предмета, который может проявляться в большей или меньшей степени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(добрый, грустный, злой, смешной, храбрый)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* * *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Сочетаются с наречиями очень, необыкновенно, чрезвычайно, недостаточно, слишком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(очень добрый, недостаточно смешной, слишком злой, недостаточно храбрый)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9E46C-CE1F-4336-A859-88148664D9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2. Морфологические признаки прилагательного это: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5BCE5A-ED6E-47B2-9044-FCACAD6424B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600" b="1" dirty="0">
              <a:solidFill>
                <a:srgbClr val="00206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00B050"/>
                </a:solidFill>
              </a:rPr>
              <a:t>А) </a:t>
            </a:r>
            <a:r>
              <a:rPr lang="ru-RU" sz="3600" b="1" dirty="0">
                <a:solidFill>
                  <a:srgbClr val="002060"/>
                </a:solidFill>
              </a:rPr>
              <a:t>род, число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00B050"/>
                </a:solidFill>
              </a:rPr>
              <a:t>Б) </a:t>
            </a:r>
            <a:r>
              <a:rPr lang="ru-RU" sz="3600" b="1" dirty="0">
                <a:solidFill>
                  <a:srgbClr val="002060"/>
                </a:solidFill>
              </a:rPr>
              <a:t>род, число, падеж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00B050"/>
                </a:solidFill>
              </a:rPr>
              <a:t>В) </a:t>
            </a:r>
            <a:r>
              <a:rPr lang="ru-RU" sz="3600" b="1" dirty="0">
                <a:solidFill>
                  <a:srgbClr val="002060"/>
                </a:solidFill>
              </a:rPr>
              <a:t>род, число, лицо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00B050"/>
                </a:solidFill>
              </a:rPr>
              <a:t>Г) </a:t>
            </a:r>
            <a:r>
              <a:rPr lang="ru-RU" sz="3600" b="1" dirty="0">
                <a:solidFill>
                  <a:srgbClr val="002060"/>
                </a:solidFill>
              </a:rPr>
              <a:t>лицо, число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0019F-536F-4C95-B7DD-7937D671BB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3. Синтаксические признаки прилагательного это: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1761B9-1BDD-4C8D-92CB-F93D1206CE0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600" b="1" dirty="0">
              <a:solidFill>
                <a:srgbClr val="0070C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92D050"/>
                </a:solidFill>
              </a:rPr>
              <a:t>А) </a:t>
            </a:r>
            <a:r>
              <a:rPr lang="ru-RU" sz="3600" b="1" dirty="0">
                <a:solidFill>
                  <a:srgbClr val="0070C0"/>
                </a:solidFill>
              </a:rPr>
              <a:t>определение, сказуемое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92D050"/>
                </a:solidFill>
              </a:rPr>
              <a:t>Б) </a:t>
            </a:r>
            <a:r>
              <a:rPr lang="ru-RU" sz="3600" b="1" dirty="0">
                <a:solidFill>
                  <a:srgbClr val="0070C0"/>
                </a:solidFill>
              </a:rPr>
              <a:t>определение, обстоятельство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92D050"/>
                </a:solidFill>
              </a:rPr>
              <a:t>В) </a:t>
            </a:r>
            <a:r>
              <a:rPr lang="ru-RU" sz="3600" b="1" dirty="0">
                <a:solidFill>
                  <a:srgbClr val="0070C0"/>
                </a:solidFill>
              </a:rPr>
              <a:t>определение, дополнение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600" b="1" dirty="0">
                <a:solidFill>
                  <a:srgbClr val="92D050"/>
                </a:solidFill>
              </a:rPr>
              <a:t>Г) </a:t>
            </a:r>
            <a:r>
              <a:rPr lang="ru-RU" sz="3600" b="1" dirty="0">
                <a:solidFill>
                  <a:srgbClr val="0070C0"/>
                </a:solidFill>
              </a:rPr>
              <a:t>дополнение, обстоятельство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9904F-288A-4605-9451-B6C56EE8FEB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</a:rPr>
              <a:t>4. В каком ряду все слова являются именами прилагательными?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996C96-9A43-4FC2-AE95-2522A1E6356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C0000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C00000"/>
                </a:solidFill>
              </a:rPr>
              <a:t>А) </a:t>
            </a:r>
            <a:r>
              <a:rPr lang="ru-RU" sz="3200" b="1" dirty="0">
                <a:solidFill>
                  <a:srgbClr val="00B0F0"/>
                </a:solidFill>
              </a:rPr>
              <a:t>могуч, первый, сильное, лисий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C00000"/>
                </a:solidFill>
              </a:rPr>
              <a:t>Б) </a:t>
            </a:r>
            <a:r>
              <a:rPr lang="ru-RU" sz="3200" b="1" dirty="0">
                <a:solidFill>
                  <a:srgbClr val="00B0F0"/>
                </a:solidFill>
              </a:rPr>
              <a:t>беспощаден, выдуман, цветной, бела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C00000"/>
                </a:solidFill>
              </a:rPr>
              <a:t>В) </a:t>
            </a:r>
            <a:r>
              <a:rPr lang="ru-RU" sz="3200" b="1" dirty="0">
                <a:solidFill>
                  <a:srgbClr val="00B0F0"/>
                </a:solidFill>
              </a:rPr>
              <a:t>нетерпеливый, должен, хаки, сытый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C00000"/>
                </a:solidFill>
              </a:rPr>
              <a:t>Г) </a:t>
            </a:r>
            <a:r>
              <a:rPr lang="ru-RU" sz="3200" b="1" dirty="0">
                <a:solidFill>
                  <a:srgbClr val="00B0F0"/>
                </a:solidFill>
              </a:rPr>
              <a:t>одетый, несчастный, злой, высказан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BF50C-89CC-4B83-936F-1C0D6991F2B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5. Качественные прилагательные – это прилагательные, обозначающие ...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A115F-91C3-4EDC-BF05-C481320CDCB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016703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А) </a:t>
            </a:r>
            <a:r>
              <a:rPr lang="ru-RU" sz="3200" b="1" dirty="0">
                <a:solidFill>
                  <a:srgbClr val="016703"/>
                </a:solidFill>
              </a:rPr>
              <a:t>материал, из которого сделан предмет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Б) </a:t>
            </a:r>
            <a:r>
              <a:rPr lang="ru-RU" sz="3200" b="1" dirty="0">
                <a:solidFill>
                  <a:srgbClr val="016703"/>
                </a:solidFill>
              </a:rPr>
              <a:t>признак по его принадлежности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В) </a:t>
            </a:r>
            <a:r>
              <a:rPr lang="ru-RU" sz="3200" b="1" dirty="0">
                <a:solidFill>
                  <a:srgbClr val="016703"/>
                </a:solidFill>
              </a:rPr>
              <a:t>признаки, указывающие на различные качества предмета</a:t>
            </a:r>
          </a:p>
          <a:p>
            <a:pPr>
              <a:buFont typeface="Arial" charset="0"/>
              <a:buChar char="•"/>
              <a:defRPr/>
            </a:pPr>
            <a:endParaRPr lang="ru-RU" dirty="0"/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168F61-ECC8-40D2-96CF-030CDA40027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6. Укажите относительные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8A404B-B176-40D9-AC93-DD38429E082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FF7C8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А) </a:t>
            </a:r>
            <a:r>
              <a:rPr lang="ru-RU" sz="3200" b="1" dirty="0">
                <a:solidFill>
                  <a:srgbClr val="FF7C80"/>
                </a:solidFill>
              </a:rPr>
              <a:t>молодой (человек), красивый (рисунок), белый (снег)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Б) </a:t>
            </a:r>
            <a:r>
              <a:rPr lang="ru-RU" sz="3200" b="1" dirty="0">
                <a:solidFill>
                  <a:srgbClr val="FF7C80"/>
                </a:solidFill>
              </a:rPr>
              <a:t>деревянный (дом), лисий (хвост), мамин (шарф)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В) </a:t>
            </a:r>
            <a:r>
              <a:rPr lang="ru-RU" sz="3200" b="1" dirty="0">
                <a:solidFill>
                  <a:srgbClr val="FF7C80"/>
                </a:solidFill>
              </a:rPr>
              <a:t>весеннее (утро), железный (гвоздь), спортивная (одежда)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1D2E8-6A7E-4785-A36C-6C36BDC84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7. Укажите притяжательные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D325A0-7ED2-46AB-8AC4-BC6923F870E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b="1" dirty="0">
              <a:solidFill>
                <a:srgbClr val="00B05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А) </a:t>
            </a:r>
            <a:r>
              <a:rPr lang="ru-RU" b="1" dirty="0">
                <a:solidFill>
                  <a:srgbClr val="00B050"/>
                </a:solidFill>
              </a:rPr>
              <a:t>весенняя (песня), зимнее (утро), добрый (мальчик)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Б) </a:t>
            </a:r>
            <a:r>
              <a:rPr lang="ru-RU" b="1" dirty="0">
                <a:solidFill>
                  <a:srgbClr val="00B050"/>
                </a:solidFill>
              </a:rPr>
              <a:t>колючий (ёж), свежий (воздух), бежевый (цвет)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В) </a:t>
            </a:r>
            <a:r>
              <a:rPr lang="ru-RU" b="1" dirty="0">
                <a:solidFill>
                  <a:srgbClr val="00B050"/>
                </a:solidFill>
              </a:rPr>
              <a:t>ослиные (уши), волчий (след), отцов (шарф)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362A7-FEF6-4E57-B98E-A1D200EDC8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8. В каком ряду все прилагательные качественные?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DCD324-EE15-4430-AED7-81D7AF0F7A3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А) </a:t>
            </a:r>
            <a:r>
              <a:rPr lang="ru-RU" b="1" dirty="0">
                <a:solidFill>
                  <a:srgbClr val="0070C0"/>
                </a:solidFill>
              </a:rPr>
              <a:t>приморский поселок, зеленый шар, спортивная площадка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Б) </a:t>
            </a:r>
            <a:r>
              <a:rPr lang="ru-RU" b="1" dirty="0">
                <a:solidFill>
                  <a:srgbClr val="0070C0"/>
                </a:solidFill>
              </a:rPr>
              <a:t>изумрудная зелень, правильный ответ, сложный вопрос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В) </a:t>
            </a:r>
            <a:r>
              <a:rPr lang="ru-RU" b="1" dirty="0">
                <a:solidFill>
                  <a:srgbClr val="0070C0"/>
                </a:solidFill>
              </a:rPr>
              <a:t>плавательный бассейн, чистые руки, звонкий голос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2D014-50C0-4D33-BC23-49F5B0147F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</a:rPr>
              <a:t>9. В каком ряду все прилагательные относительные?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8DEA64-6999-4F49-A8C9-67805C2FB6D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B0F0"/>
                </a:solidFill>
              </a:rPr>
              <a:t>А) </a:t>
            </a:r>
            <a:r>
              <a:rPr lang="ru-RU" b="1" dirty="0">
                <a:solidFill>
                  <a:srgbClr val="002060"/>
                </a:solidFill>
              </a:rPr>
              <a:t>летняя ночь, березовый сок, оловянное кольцо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B0F0"/>
                </a:solidFill>
              </a:rPr>
              <a:t>Б) </a:t>
            </a:r>
            <a:r>
              <a:rPr lang="ru-RU" b="1" dirty="0">
                <a:solidFill>
                  <a:srgbClr val="002060"/>
                </a:solidFill>
              </a:rPr>
              <a:t>утренняя почта, серебряный голос, папин шарф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B0F0"/>
                </a:solidFill>
              </a:rPr>
              <a:t>В) </a:t>
            </a:r>
            <a:r>
              <a:rPr lang="ru-RU" b="1" dirty="0">
                <a:solidFill>
                  <a:srgbClr val="002060"/>
                </a:solidFill>
              </a:rPr>
              <a:t>малиновое варенье, малиновый берет, каменное лицо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092B0-4677-415B-BD42-9B6FD854E7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</a:rPr>
              <a:t>10. В каком ряду все прилагательные притяжательные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274E23-9498-4B5D-811F-3AC7014A1EE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0070C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А) </a:t>
            </a:r>
            <a:r>
              <a:rPr lang="ru-RU" sz="3200" b="1" dirty="0">
                <a:solidFill>
                  <a:srgbClr val="0070C0"/>
                </a:solidFill>
              </a:rPr>
              <a:t>волчий вой, заячий тулуп, лисья речь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Б) </a:t>
            </a:r>
            <a:r>
              <a:rPr lang="ru-RU" sz="3200" b="1" dirty="0">
                <a:solidFill>
                  <a:srgbClr val="0070C0"/>
                </a:solidFill>
              </a:rPr>
              <a:t>оленьи рога, рыбачий улов, бабушкин пирог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В) </a:t>
            </a:r>
            <a:r>
              <a:rPr lang="ru-RU" sz="3200" b="1" dirty="0">
                <a:solidFill>
                  <a:srgbClr val="0070C0"/>
                </a:solidFill>
              </a:rPr>
              <a:t>стиральная машина, мясной бульон, лисья нора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EACE55-97FB-47EA-823D-69C79C1A96B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</a:rPr>
              <a:t>11. Найди прилагательные, укажи их род, выбери строку, в которой дан правильный ответ: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A01956-B9F3-400D-BAFC-496F72A52F6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b="1" dirty="0">
              <a:solidFill>
                <a:srgbClr val="016703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«Я снова здесь, в семье родной! Мой край задумчивый и нежный!»</a:t>
            </a:r>
          </a:p>
          <a:p>
            <a:pPr marL="0" indent="0" algn="ctr">
              <a:buFont typeface="Arial" charset="0"/>
              <a:buNone/>
              <a:defRPr/>
            </a:pPr>
            <a:endParaRPr lang="ru-RU" b="1" dirty="0">
              <a:solidFill>
                <a:srgbClr val="016703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А) </a:t>
            </a:r>
            <a:r>
              <a:rPr lang="ru-RU" b="1" dirty="0">
                <a:solidFill>
                  <a:srgbClr val="016703"/>
                </a:solidFill>
              </a:rPr>
              <a:t>родной (</a:t>
            </a:r>
            <a:r>
              <a:rPr lang="ru-RU" b="1" dirty="0" err="1">
                <a:solidFill>
                  <a:srgbClr val="016703"/>
                </a:solidFill>
              </a:rPr>
              <a:t>ж.р</a:t>
            </a:r>
            <a:r>
              <a:rPr lang="ru-RU" b="1" dirty="0">
                <a:solidFill>
                  <a:srgbClr val="016703"/>
                </a:solidFill>
              </a:rPr>
              <a:t>.), задумчивый (</a:t>
            </a:r>
            <a:r>
              <a:rPr lang="ru-RU" b="1" dirty="0" err="1">
                <a:solidFill>
                  <a:srgbClr val="016703"/>
                </a:solidFill>
              </a:rPr>
              <a:t>м.р</a:t>
            </a:r>
            <a:r>
              <a:rPr lang="ru-RU" b="1" dirty="0">
                <a:solidFill>
                  <a:srgbClr val="016703"/>
                </a:solidFill>
              </a:rPr>
              <a:t>.), нежный (</a:t>
            </a:r>
            <a:r>
              <a:rPr lang="ru-RU" b="1" dirty="0" err="1">
                <a:solidFill>
                  <a:srgbClr val="016703"/>
                </a:solidFill>
              </a:rPr>
              <a:t>м.р</a:t>
            </a:r>
            <a:r>
              <a:rPr lang="ru-RU" b="1" dirty="0">
                <a:solidFill>
                  <a:srgbClr val="016703"/>
                </a:solidFill>
              </a:rPr>
              <a:t>.)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Б) </a:t>
            </a:r>
            <a:r>
              <a:rPr lang="ru-RU" b="1" dirty="0">
                <a:solidFill>
                  <a:srgbClr val="016703"/>
                </a:solidFill>
              </a:rPr>
              <a:t>родной (</a:t>
            </a:r>
            <a:r>
              <a:rPr lang="ru-RU" b="1" dirty="0" err="1">
                <a:solidFill>
                  <a:srgbClr val="016703"/>
                </a:solidFill>
              </a:rPr>
              <a:t>ср.р</a:t>
            </a:r>
            <a:r>
              <a:rPr lang="ru-RU" b="1" dirty="0">
                <a:solidFill>
                  <a:srgbClr val="016703"/>
                </a:solidFill>
              </a:rPr>
              <a:t>.), задумчивый (</a:t>
            </a:r>
            <a:r>
              <a:rPr lang="ru-RU" b="1" dirty="0" err="1">
                <a:solidFill>
                  <a:srgbClr val="016703"/>
                </a:solidFill>
              </a:rPr>
              <a:t>м.р</a:t>
            </a:r>
            <a:r>
              <a:rPr lang="ru-RU" b="1" dirty="0">
                <a:solidFill>
                  <a:srgbClr val="016703"/>
                </a:solidFill>
              </a:rPr>
              <a:t>.), нежный (</a:t>
            </a:r>
            <a:r>
              <a:rPr lang="ru-RU" b="1" dirty="0" err="1">
                <a:solidFill>
                  <a:srgbClr val="016703"/>
                </a:solidFill>
              </a:rPr>
              <a:t>м.р</a:t>
            </a:r>
            <a:r>
              <a:rPr lang="ru-RU" b="1" dirty="0">
                <a:solidFill>
                  <a:srgbClr val="016703"/>
                </a:solidFill>
              </a:rPr>
              <a:t>.)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В) </a:t>
            </a:r>
            <a:r>
              <a:rPr lang="ru-RU" b="1" dirty="0">
                <a:solidFill>
                  <a:srgbClr val="016703"/>
                </a:solidFill>
              </a:rPr>
              <a:t>родной (</a:t>
            </a:r>
            <a:r>
              <a:rPr lang="ru-RU" b="1" dirty="0" err="1">
                <a:solidFill>
                  <a:srgbClr val="016703"/>
                </a:solidFill>
              </a:rPr>
              <a:t>м.р</a:t>
            </a:r>
            <a:r>
              <a:rPr lang="ru-RU" b="1" dirty="0">
                <a:solidFill>
                  <a:srgbClr val="016703"/>
                </a:solidFill>
              </a:rPr>
              <a:t>.), нежный (</a:t>
            </a:r>
            <a:r>
              <a:rPr lang="ru-RU" b="1" dirty="0" err="1">
                <a:solidFill>
                  <a:srgbClr val="016703"/>
                </a:solidFill>
              </a:rPr>
              <a:t>м.р</a:t>
            </a:r>
            <a:r>
              <a:rPr lang="ru-RU" b="1" dirty="0">
                <a:solidFill>
                  <a:srgbClr val="016703"/>
                </a:solidFill>
              </a:rPr>
              <a:t>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EFD52-9D75-41BB-829F-16B4790FB97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Качественные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3181B7-F7CE-451C-AA20-34248C8A264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Отвечают на вопрос </a:t>
            </a:r>
            <a:r>
              <a:rPr lang="ru-RU" b="1" i="1" u="sng" dirty="0">
                <a:solidFill>
                  <a:srgbClr val="0070C0"/>
                </a:solidFill>
              </a:rPr>
              <a:t>какой</a:t>
            </a:r>
            <a:r>
              <a:rPr lang="ru-RU" b="1" dirty="0">
                <a:solidFill>
                  <a:srgbClr val="0070C0"/>
                </a:solidFill>
              </a:rPr>
              <a:t>?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(какой? – добрый, милый)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***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Могут иметь краткую форму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(добрый – добр, злой – зол)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 и степень сравнения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(Добрый – очень добрый – слишком добрый – добрее – добрейший – добр)</a:t>
            </a:r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F1CF2-482F-4B4F-89EA-893900BB2EB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12. Найди прилагательные, укажи их род, выбери строку, в которой дан правильный ответ: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35233-B6A2-45F0-8596-BB49BBE2B6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B0F0"/>
                </a:solidFill>
              </a:rPr>
              <a:t>«Ранним утром я подошёл к величественной реке. От весенней воды тянуло свежестью.»</a:t>
            </a:r>
          </a:p>
          <a:p>
            <a:pPr marL="0" indent="0" algn="ctr">
              <a:buFont typeface="Arial" charset="0"/>
              <a:buNone/>
              <a:defRPr/>
            </a:pPr>
            <a:endParaRPr lang="ru-RU" b="1" dirty="0">
              <a:solidFill>
                <a:srgbClr val="00B05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B0F0"/>
                </a:solidFill>
              </a:rPr>
              <a:t>А) </a:t>
            </a:r>
            <a:r>
              <a:rPr lang="ru-RU" b="1" dirty="0">
                <a:solidFill>
                  <a:srgbClr val="00B050"/>
                </a:solidFill>
              </a:rPr>
              <a:t>ранним (</a:t>
            </a:r>
            <a:r>
              <a:rPr lang="ru-RU" b="1" dirty="0" err="1">
                <a:solidFill>
                  <a:srgbClr val="00B050"/>
                </a:solidFill>
              </a:rPr>
              <a:t>м.р</a:t>
            </a:r>
            <a:r>
              <a:rPr lang="ru-RU" b="1" dirty="0">
                <a:solidFill>
                  <a:srgbClr val="00B050"/>
                </a:solidFill>
              </a:rPr>
              <a:t>.), величественной (</a:t>
            </a:r>
            <a:r>
              <a:rPr lang="ru-RU" b="1" dirty="0" err="1">
                <a:solidFill>
                  <a:srgbClr val="00B050"/>
                </a:solidFill>
              </a:rPr>
              <a:t>ж.р</a:t>
            </a:r>
            <a:r>
              <a:rPr lang="ru-RU" b="1" dirty="0">
                <a:solidFill>
                  <a:srgbClr val="00B050"/>
                </a:solidFill>
              </a:rPr>
              <a:t>.), весенней (</a:t>
            </a:r>
            <a:r>
              <a:rPr lang="ru-RU" b="1" dirty="0" err="1">
                <a:solidFill>
                  <a:srgbClr val="00B050"/>
                </a:solidFill>
              </a:rPr>
              <a:t>ж.р</a:t>
            </a:r>
            <a:r>
              <a:rPr lang="ru-RU" b="1" dirty="0">
                <a:solidFill>
                  <a:srgbClr val="00B050"/>
                </a:solidFill>
              </a:rPr>
              <a:t>.)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B0F0"/>
                </a:solidFill>
              </a:rPr>
              <a:t>Б) </a:t>
            </a:r>
            <a:r>
              <a:rPr lang="ru-RU" b="1" dirty="0">
                <a:solidFill>
                  <a:srgbClr val="00B050"/>
                </a:solidFill>
              </a:rPr>
              <a:t>ранним (</a:t>
            </a:r>
            <a:r>
              <a:rPr lang="ru-RU" b="1" dirty="0" err="1">
                <a:solidFill>
                  <a:srgbClr val="00B050"/>
                </a:solidFill>
              </a:rPr>
              <a:t>ср.р</a:t>
            </a:r>
            <a:r>
              <a:rPr lang="ru-RU" b="1" dirty="0">
                <a:solidFill>
                  <a:srgbClr val="00B050"/>
                </a:solidFill>
              </a:rPr>
              <a:t>.), величественной (</a:t>
            </a:r>
            <a:r>
              <a:rPr lang="ru-RU" b="1" dirty="0" err="1">
                <a:solidFill>
                  <a:srgbClr val="00B050"/>
                </a:solidFill>
              </a:rPr>
              <a:t>ж.р</a:t>
            </a:r>
            <a:r>
              <a:rPr lang="ru-RU" b="1" dirty="0">
                <a:solidFill>
                  <a:srgbClr val="00B050"/>
                </a:solidFill>
              </a:rPr>
              <a:t>.), весенней (</a:t>
            </a:r>
            <a:r>
              <a:rPr lang="ru-RU" b="1" dirty="0" err="1">
                <a:solidFill>
                  <a:srgbClr val="00B050"/>
                </a:solidFill>
              </a:rPr>
              <a:t>ж.р</a:t>
            </a:r>
            <a:r>
              <a:rPr lang="ru-RU" b="1" dirty="0">
                <a:solidFill>
                  <a:srgbClr val="00B050"/>
                </a:solidFill>
              </a:rPr>
              <a:t>.), свежестью (</a:t>
            </a:r>
            <a:r>
              <a:rPr lang="ru-RU" b="1" dirty="0" err="1">
                <a:solidFill>
                  <a:srgbClr val="00B050"/>
                </a:solidFill>
              </a:rPr>
              <a:t>ж.р</a:t>
            </a:r>
            <a:r>
              <a:rPr lang="ru-RU" b="1" dirty="0">
                <a:solidFill>
                  <a:srgbClr val="00B050"/>
                </a:solidFill>
              </a:rPr>
              <a:t>.)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B0F0"/>
                </a:solidFill>
              </a:rPr>
              <a:t>В) </a:t>
            </a:r>
            <a:r>
              <a:rPr lang="ru-RU" b="1" dirty="0">
                <a:solidFill>
                  <a:srgbClr val="00B050"/>
                </a:solidFill>
              </a:rPr>
              <a:t>ранним (</a:t>
            </a:r>
            <a:r>
              <a:rPr lang="ru-RU" b="1" dirty="0" err="1">
                <a:solidFill>
                  <a:srgbClr val="00B050"/>
                </a:solidFill>
              </a:rPr>
              <a:t>ср.р</a:t>
            </a:r>
            <a:r>
              <a:rPr lang="ru-RU" b="1" dirty="0">
                <a:solidFill>
                  <a:srgbClr val="00B050"/>
                </a:solidFill>
              </a:rPr>
              <a:t>.), величественной (</a:t>
            </a:r>
            <a:r>
              <a:rPr lang="ru-RU" b="1" dirty="0" err="1">
                <a:solidFill>
                  <a:srgbClr val="00B050"/>
                </a:solidFill>
              </a:rPr>
              <a:t>ж.р</a:t>
            </a:r>
            <a:r>
              <a:rPr lang="ru-RU" b="1" dirty="0">
                <a:solidFill>
                  <a:srgbClr val="00B050"/>
                </a:solidFill>
              </a:rPr>
              <a:t>.), весенней (</a:t>
            </a:r>
            <a:r>
              <a:rPr lang="ru-RU" b="1" dirty="0" err="1">
                <a:solidFill>
                  <a:srgbClr val="00B050"/>
                </a:solidFill>
              </a:rPr>
              <a:t>ж.р</a:t>
            </a:r>
            <a:r>
              <a:rPr lang="ru-RU" b="1" dirty="0">
                <a:solidFill>
                  <a:srgbClr val="00B050"/>
                </a:solidFill>
              </a:rPr>
              <a:t>.)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61DFC2-81CD-4B6A-B630-20B382B6B7B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13. Найдите прилагательное в простой сравнительной степени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77E4E8-DFA0-404F-82DA-F4DA1F2E50D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ru-RU" sz="3200" b="1" dirty="0"/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50"/>
                </a:solidFill>
              </a:rPr>
              <a:t>А) </a:t>
            </a:r>
            <a:r>
              <a:rPr lang="ru-RU" sz="3200" b="1" dirty="0">
                <a:solidFill>
                  <a:srgbClr val="7030A0"/>
                </a:solidFill>
              </a:rPr>
              <a:t>самый быстрый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50"/>
                </a:solidFill>
              </a:rPr>
              <a:t>Б) </a:t>
            </a:r>
            <a:r>
              <a:rPr lang="ru-RU" sz="3200" b="1" dirty="0">
                <a:solidFill>
                  <a:srgbClr val="7030A0"/>
                </a:solidFill>
              </a:rPr>
              <a:t>красивейший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50"/>
                </a:solidFill>
              </a:rPr>
              <a:t>В) </a:t>
            </a:r>
            <a:r>
              <a:rPr lang="ru-RU" sz="3200" b="1" dirty="0">
                <a:solidFill>
                  <a:srgbClr val="7030A0"/>
                </a:solidFill>
              </a:rPr>
              <a:t>ярче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50"/>
                </a:solidFill>
              </a:rPr>
              <a:t>Г) </a:t>
            </a:r>
            <a:r>
              <a:rPr lang="ru-RU" sz="3200" b="1" dirty="0">
                <a:solidFill>
                  <a:srgbClr val="7030A0"/>
                </a:solidFill>
              </a:rPr>
              <a:t>более лёгкий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B57C0-BAB7-4458-AF6D-A36AD39E4C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</a:rPr>
              <a:t>14. Укажите прилагательное в составной сравнительной степени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A2A75C-D88C-4DFA-A058-639D153AE03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А) </a:t>
            </a:r>
            <a:r>
              <a:rPr lang="ru-RU" sz="3200" b="1" dirty="0">
                <a:solidFill>
                  <a:srgbClr val="0070C0"/>
                </a:solidFill>
              </a:rPr>
              <a:t>менее сложный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Б) </a:t>
            </a:r>
            <a:r>
              <a:rPr lang="ru-RU" sz="3200" b="1" dirty="0">
                <a:solidFill>
                  <a:srgbClr val="0070C0"/>
                </a:solidFill>
              </a:rPr>
              <a:t>сложнее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В) </a:t>
            </a:r>
            <a:r>
              <a:rPr lang="ru-RU" sz="3200" b="1" dirty="0">
                <a:solidFill>
                  <a:srgbClr val="0070C0"/>
                </a:solidFill>
              </a:rPr>
              <a:t>сложнее всех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Г) </a:t>
            </a:r>
            <a:r>
              <a:rPr lang="ru-RU" sz="3200" b="1" dirty="0">
                <a:solidFill>
                  <a:srgbClr val="0070C0"/>
                </a:solidFill>
              </a:rPr>
              <a:t>наисложнейший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61901-4B4C-4CCF-9FA7-6F9F267A3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15. Найдите прилагательное в простой превосходной степени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905B8C-FF39-4116-B26B-0E7E7A2F933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00206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А) </a:t>
            </a:r>
            <a:r>
              <a:rPr lang="ru-RU" sz="3200" b="1" dirty="0">
                <a:solidFill>
                  <a:srgbClr val="002060"/>
                </a:solidFill>
              </a:rPr>
              <a:t>красивее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Б) </a:t>
            </a:r>
            <a:r>
              <a:rPr lang="ru-RU" sz="3200" b="1" dirty="0">
                <a:solidFill>
                  <a:srgbClr val="002060"/>
                </a:solidFill>
              </a:rPr>
              <a:t>спокойнейший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В) </a:t>
            </a:r>
            <a:r>
              <a:rPr lang="ru-RU" sz="3200" b="1" dirty="0">
                <a:solidFill>
                  <a:srgbClr val="002060"/>
                </a:solidFill>
              </a:rPr>
              <a:t>более громкий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FF7C80"/>
                </a:solidFill>
              </a:rPr>
              <a:t>Г) </a:t>
            </a:r>
            <a:r>
              <a:rPr lang="ru-RU" sz="3200" b="1" dirty="0">
                <a:solidFill>
                  <a:srgbClr val="002060"/>
                </a:solidFill>
              </a:rPr>
              <a:t>менее тяжёлый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1EE8D4-2A6B-41A0-81E6-7B8695ECE6F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16. Укажите прилагательное в составной превосходной степени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AED877-6DEA-4685-9262-4A58FE8330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FF7C8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50"/>
                </a:solidFill>
              </a:rPr>
              <a:t>А) </a:t>
            </a:r>
            <a:r>
              <a:rPr lang="ru-RU" sz="3200" b="1" dirty="0">
                <a:solidFill>
                  <a:srgbClr val="FF7C80"/>
                </a:solidFill>
              </a:rPr>
              <a:t>глубже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50"/>
                </a:solidFill>
              </a:rPr>
              <a:t>Б) </a:t>
            </a:r>
            <a:r>
              <a:rPr lang="ru-RU" sz="3200" b="1" dirty="0">
                <a:solidFill>
                  <a:srgbClr val="FF7C80"/>
                </a:solidFill>
              </a:rPr>
              <a:t>самый глубокий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50"/>
                </a:solidFill>
              </a:rPr>
              <a:t>В) </a:t>
            </a:r>
            <a:r>
              <a:rPr lang="ru-RU" sz="3200" b="1" dirty="0">
                <a:solidFill>
                  <a:srgbClr val="FF7C80"/>
                </a:solidFill>
              </a:rPr>
              <a:t>более глубокий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50"/>
                </a:solidFill>
              </a:rPr>
              <a:t>Г) </a:t>
            </a:r>
            <a:r>
              <a:rPr lang="ru-RU" sz="3200" b="1" dirty="0">
                <a:solidFill>
                  <a:srgbClr val="FF7C80"/>
                </a:solidFill>
              </a:rPr>
              <a:t>глубочайший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5A4DC-5C0B-40A1-AABB-23238F978F4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</a:rPr>
              <a:t>17. Укажите вариант без ошибки в образовании формы степени сравнения прилагательных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7D96C8-73B0-449F-A4DE-B6AD08C46CD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457200" lvl="1" indent="0" algn="ctr">
              <a:buFont typeface="Arial" charset="0"/>
              <a:buNone/>
              <a:defRPr/>
            </a:pPr>
            <a:endParaRPr lang="ru-RU" dirty="0"/>
          </a:p>
          <a:p>
            <a:pPr marL="457200" lvl="1" indent="0" algn="ctr">
              <a:buFont typeface="Arial" charset="0"/>
              <a:buNone/>
              <a:defRPr/>
            </a:pPr>
            <a:endParaRPr lang="ru-RU" sz="3200" b="1" dirty="0">
              <a:solidFill>
                <a:srgbClr val="7030A0"/>
              </a:solidFill>
            </a:endParaRPr>
          </a:p>
          <a:p>
            <a:pPr marL="457200" lvl="1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F0"/>
                </a:solidFill>
              </a:rPr>
              <a:t>А. </a:t>
            </a:r>
            <a:r>
              <a:rPr lang="ru-RU" sz="3200" b="1" dirty="0">
                <a:solidFill>
                  <a:srgbClr val="7030A0"/>
                </a:solidFill>
              </a:rPr>
              <a:t>острее, менее крутой, более выше</a:t>
            </a:r>
          </a:p>
          <a:p>
            <a:pPr marL="457200" lvl="1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F0"/>
                </a:solidFill>
              </a:rPr>
              <a:t>Б. </a:t>
            </a:r>
            <a:r>
              <a:rPr lang="ru-RU" sz="3200" b="1" dirty="0">
                <a:solidFill>
                  <a:srgbClr val="7030A0"/>
                </a:solidFill>
              </a:rPr>
              <a:t>длиньше, самый красивый, сладчайший</a:t>
            </a:r>
          </a:p>
          <a:p>
            <a:pPr marL="457200" lvl="1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F0"/>
                </a:solidFill>
              </a:rPr>
              <a:t>В. </a:t>
            </a:r>
            <a:r>
              <a:rPr lang="ru-RU" sz="3200" b="1" dirty="0">
                <a:solidFill>
                  <a:srgbClr val="7030A0"/>
                </a:solidFill>
              </a:rPr>
              <a:t>очень маленький, красивее, ниже всех</a:t>
            </a:r>
          </a:p>
          <a:p>
            <a:pPr marL="457200" lvl="1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B0F0"/>
                </a:solidFill>
              </a:rPr>
              <a:t>Г. </a:t>
            </a:r>
            <a:r>
              <a:rPr lang="ru-RU" sz="3200" b="1" dirty="0">
                <a:solidFill>
                  <a:srgbClr val="7030A0"/>
                </a:solidFill>
              </a:rPr>
              <a:t>дольше, лучше, наивкуснейший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30D46D-B3AD-459E-89F4-8A5BEC7388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</a:rPr>
              <a:t>18. Укажите вариант с ошибкой в образовании формы степени сравнения прилагательных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28EB87-1C8B-42B3-9E14-38731A075E4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016703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А) самый веселый, меньше всех, более высокий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Б) моложе, более белее, твердейший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В) жарче всех, самый умный, тишайший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16703"/>
                </a:solidFill>
              </a:rPr>
              <a:t>Г) чудеснейший, худший, громче всех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3A75E-9727-4689-AFB4-AF6EA3FF20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4800" b="1" dirty="0">
                <a:solidFill>
                  <a:srgbClr val="FF0000"/>
                </a:solidFill>
              </a:rPr>
              <a:t>Ответы: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50D50B-6C7E-4791-81BF-494E2D5BE27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 numCol="3"/>
          <a:lstStyle/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1. - Б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2. - Б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3. - 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4. - В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5. - В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6. - В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7. - В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8. - Б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9. - 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10. - Б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11. - 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12. - В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13. - В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14. - 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15. - 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16. - Б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17. - Г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</a:rPr>
              <a:t>18. - Б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77C03-013C-4CD4-9F7C-7493C66696F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9600" b="1" dirty="0">
                <a:solidFill>
                  <a:srgbClr val="FF0000"/>
                </a:solidFill>
              </a:rPr>
              <a:t>Молодцы!!!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815A9E-5CD4-4F41-8049-78BB277434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dirty="0"/>
          </a:p>
          <a:p>
            <a:pPr marL="0" indent="0" algn="ctr">
              <a:buFont typeface="Arial" charset="0"/>
              <a:buNone/>
              <a:defRPr/>
            </a:pPr>
            <a:endParaRPr lang="ru-RU" dirty="0"/>
          </a:p>
          <a:p>
            <a:pPr marL="0" indent="0" algn="ctr">
              <a:buFont typeface="Arial" charset="0"/>
              <a:buNone/>
              <a:defRPr/>
            </a:pPr>
            <a:endParaRPr lang="ru-RU" dirty="0"/>
          </a:p>
          <a:p>
            <a:pPr marL="0" indent="0" algn="ctr">
              <a:buFont typeface="Arial" charset="0"/>
              <a:buNone/>
              <a:defRPr/>
            </a:pPr>
            <a:endParaRPr lang="ru-RU" dirty="0"/>
          </a:p>
          <a:p>
            <a:pPr marL="0" indent="0" algn="ctr">
              <a:buFont typeface="Arial" charset="0"/>
              <a:buNone/>
              <a:defRPr/>
            </a:pPr>
            <a:r>
              <a:rPr lang="ru-RU" dirty="0"/>
              <a:t>.</a:t>
            </a:r>
          </a:p>
        </p:txBody>
      </p:sp>
      <p:pic>
        <p:nvPicPr>
          <p:cNvPr id="52228" name="Picture 2">
            <a:extLst>
              <a:ext uri="{FF2B5EF4-FFF2-40B4-BE49-F238E27FC236}">
                <a16:creationId xmlns:a16="http://schemas.microsoft.com/office/drawing/2014/main" id="{13C7ABB5-AD33-4326-B168-9D11047DF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209800"/>
            <a:ext cx="4286250" cy="3714750"/>
          </a:xfrm>
          <a:prstGeom prst="rect">
            <a:avLst/>
          </a:prstGeom>
          <a:noFill/>
          <a:ln w="12700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A581A-9B2A-453E-93CB-AFE710C30F4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Качественные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B6F7CD-4E66-4AB6-A640-C929EAEBFE9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От качественных прилагательных образуются сложные прилагательные путём повтора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(добрый-предобрый, смешной-пресмешной)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***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Образуют прилагательные с НЕ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(несмешной, некрасивый, незлой, невоспитанный)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2BB65-EFD4-4C6B-885B-2913A3891F8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Докажите, что это качественные прилагательные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9ABA68-32B0-48D8-92F9-05AE986C79E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sz="3200" b="1" dirty="0" err="1">
                <a:solidFill>
                  <a:srgbClr val="7030A0"/>
                </a:solidFill>
              </a:rPr>
              <a:t>ранн..м</a:t>
            </a:r>
            <a:r>
              <a:rPr lang="ru-RU" sz="3200" b="1" dirty="0">
                <a:solidFill>
                  <a:srgbClr val="7030A0"/>
                </a:solidFill>
              </a:rPr>
              <a:t> утром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 на свеж..м воздухе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 по низк..му небу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 лёгк..ми облаками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 син.. Полоска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 далёк..го леса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 тонк..ми ветвями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19CB0-A398-43C9-8E42-92375B5758F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Вставьте буквы, подчеркните качественные прилагательные: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659A1E-3153-4CDE-BDBE-E4030A66A60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ru-RU" sz="3200" b="1" dirty="0">
              <a:solidFill>
                <a:srgbClr val="7030A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Лес </a:t>
            </a:r>
            <a:r>
              <a:rPr lang="ru-RU" sz="3200" b="1" dirty="0" err="1">
                <a:solidFill>
                  <a:srgbClr val="7030A0"/>
                </a:solidFill>
              </a:rPr>
              <a:t>ут</a:t>
            </a:r>
            <a:r>
              <a:rPr lang="ru-RU" sz="3200" b="1" dirty="0">
                <a:solidFill>
                  <a:srgbClr val="7030A0"/>
                </a:solidFill>
              </a:rPr>
              <a:t>..</a:t>
            </a:r>
            <a:r>
              <a:rPr lang="ru-RU" sz="3200" b="1" dirty="0" err="1">
                <a:solidFill>
                  <a:srgbClr val="7030A0"/>
                </a:solidFill>
              </a:rPr>
              <a:t>нул</a:t>
            </a:r>
            <a:r>
              <a:rPr lang="ru-RU" sz="3200" b="1" dirty="0">
                <a:solidFill>
                  <a:srgbClr val="7030A0"/>
                </a:solidFill>
              </a:rPr>
              <a:t> в </a:t>
            </a:r>
            <a:r>
              <a:rPr lang="ru-RU" sz="3200" b="1" dirty="0" err="1">
                <a:solidFill>
                  <a:srgbClr val="7030A0"/>
                </a:solidFill>
              </a:rPr>
              <a:t>дремуч..х</a:t>
            </a:r>
            <a:r>
              <a:rPr lang="ru-RU" sz="3200" b="1" dirty="0">
                <a:solidFill>
                  <a:srgbClr val="7030A0"/>
                </a:solidFill>
              </a:rPr>
              <a:t> сугробах.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Вместе со снегом нал..</a:t>
            </a:r>
            <a:r>
              <a:rPr lang="ru-RU" sz="3200" b="1" dirty="0" err="1">
                <a:solidFill>
                  <a:srgbClr val="7030A0"/>
                </a:solidFill>
              </a:rPr>
              <a:t>тели</a:t>
            </a:r>
            <a:r>
              <a:rPr lang="ru-RU" sz="3200" b="1" dirty="0">
                <a:solidFill>
                  <a:srgbClr val="7030A0"/>
                </a:solidFill>
              </a:rPr>
              <a:t> в лес д..</a:t>
            </a:r>
            <a:r>
              <a:rPr lang="ru-RU" sz="3200" b="1" dirty="0" err="1">
                <a:solidFill>
                  <a:srgbClr val="7030A0"/>
                </a:solidFill>
              </a:rPr>
              <a:t>ковинные</a:t>
            </a:r>
            <a:r>
              <a:rPr lang="ru-RU" sz="3200" b="1" dirty="0">
                <a:solidFill>
                  <a:srgbClr val="7030A0"/>
                </a:solidFill>
              </a:rPr>
              <a:t> существа.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У </a:t>
            </a:r>
            <a:r>
              <a:rPr lang="ru-RU" sz="3200" b="1" dirty="0" err="1">
                <a:solidFill>
                  <a:srgbClr val="7030A0"/>
                </a:solidFill>
              </a:rPr>
              <a:t>бел..й</a:t>
            </a:r>
            <a:r>
              <a:rPr lang="ru-RU" sz="3200" b="1" dirty="0">
                <a:solidFill>
                  <a:srgbClr val="7030A0"/>
                </a:solidFill>
              </a:rPr>
              <a:t> реки грустит о </a:t>
            </a:r>
            <a:r>
              <a:rPr lang="ru-RU" sz="3200" b="1" dirty="0" err="1">
                <a:solidFill>
                  <a:srgbClr val="7030A0"/>
                </a:solidFill>
              </a:rPr>
              <a:t>братц</a:t>
            </a:r>
            <a:r>
              <a:rPr lang="ru-RU" sz="3200" b="1" dirty="0">
                <a:solidFill>
                  <a:srgbClr val="7030A0"/>
                </a:solidFill>
              </a:rPr>
              <a:t>.. Алёнушка.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</a:rPr>
              <a:t>Тут вылез из сугроба л..</a:t>
            </a:r>
            <a:r>
              <a:rPr lang="ru-RU" sz="3200" b="1" dirty="0" err="1">
                <a:solidFill>
                  <a:srgbClr val="7030A0"/>
                </a:solidFill>
              </a:rPr>
              <a:t>сной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человеч</a:t>
            </a:r>
            <a:r>
              <a:rPr lang="ru-RU" sz="3200" b="1" dirty="0">
                <a:solidFill>
                  <a:srgbClr val="7030A0"/>
                </a:solidFill>
              </a:rPr>
              <a:t>..к в </a:t>
            </a:r>
            <a:r>
              <a:rPr lang="ru-RU" sz="3200" b="1" dirty="0" err="1">
                <a:solidFill>
                  <a:srgbClr val="7030A0"/>
                </a:solidFill>
              </a:rPr>
              <a:t>снежн</a:t>
            </a:r>
            <a:r>
              <a:rPr lang="ru-RU" sz="3200" b="1" dirty="0">
                <a:solidFill>
                  <a:srgbClr val="7030A0"/>
                </a:solidFill>
              </a:rPr>
              <a:t>..й </a:t>
            </a:r>
            <a:r>
              <a:rPr lang="ru-RU" sz="3200" b="1" dirty="0" err="1">
                <a:solidFill>
                  <a:srgbClr val="7030A0"/>
                </a:solidFill>
              </a:rPr>
              <a:t>шапк</a:t>
            </a:r>
            <a:r>
              <a:rPr lang="ru-RU" sz="3200" b="1" dirty="0">
                <a:solidFill>
                  <a:srgbClr val="7030A0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FEC99-B9C5-483B-893C-82CEE9A26B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FF0000"/>
                </a:solidFill>
              </a:rPr>
              <a:t>Относительные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7221B8-C947-436D-8CB6-97A1C324EFF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Обозначают такой признак предмета, который не может проявляться в большей или меньшей степени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(каменный, стеклянный, кожаный)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!Нельзя</a:t>
            </a:r>
            <a:r>
              <a:rPr lang="ru-RU" b="1" dirty="0">
                <a:solidFill>
                  <a:srgbClr val="016703"/>
                </a:solidFill>
              </a:rPr>
              <a:t>: очень каменный, более кожаный и т.д.)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***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Отвечают на вопрос </a:t>
            </a:r>
            <a:r>
              <a:rPr lang="ru-RU" b="1" i="1" u="sng" dirty="0">
                <a:solidFill>
                  <a:srgbClr val="0070C0"/>
                </a:solidFill>
              </a:rPr>
              <a:t>какой</a:t>
            </a:r>
            <a:r>
              <a:rPr lang="ru-RU" b="1" i="1" dirty="0">
                <a:solidFill>
                  <a:srgbClr val="0070C0"/>
                </a:solidFill>
              </a:rPr>
              <a:t>?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(какой? – кожаный, деревянный)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033BB-8B12-4A85-B378-003DDB6EFA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88000"/>
            </a:srgb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FF0000"/>
                </a:solidFill>
              </a:rPr>
              <a:t>Относительные прилагательные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33795-BBE8-4966-B857-66F67C50B68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>
              <a:alpha val="54000"/>
            </a:srgbClr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Могут обозначать достоинство предмета </a:t>
            </a:r>
            <a:r>
              <a:rPr lang="ru-RU" b="1" dirty="0">
                <a:solidFill>
                  <a:srgbClr val="016703"/>
                </a:solidFill>
              </a:rPr>
              <a:t>(золотой, песочный, деревянный)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и близость предмета к чему-либо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(пришкольный, прибрежный)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***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Не имеют краткой формы и степени сравнения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16703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!Нельзя</a:t>
            </a:r>
            <a:r>
              <a:rPr lang="ru-RU" b="1" dirty="0">
                <a:solidFill>
                  <a:srgbClr val="016703"/>
                </a:solidFill>
              </a:rPr>
              <a:t>: более золотой, менее песочный, очень стеклянный и т.д.)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ru-RU" b="1" dirty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ru-RU" dirty="0"/>
          </a:p>
          <a:p>
            <a:pPr eaLnBrk="1" hangingPunct="1">
              <a:buFont typeface="Arial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2169</Words>
  <Application>Microsoft Office PowerPoint</Application>
  <PresentationFormat>Экран (4:3)</PresentationFormat>
  <Paragraphs>328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2" baseType="lpstr">
      <vt:lpstr>Calibri</vt:lpstr>
      <vt:lpstr>Arial</vt:lpstr>
      <vt:lpstr>Calibri Light</vt:lpstr>
      <vt:lpstr>Тема Office</vt:lpstr>
      <vt:lpstr>Разряды прилагательных по значению</vt:lpstr>
      <vt:lpstr>По значению прилагательные бывают:</vt:lpstr>
      <vt:lpstr>Качественные прилагательные</vt:lpstr>
      <vt:lpstr>Качественные прилагательные</vt:lpstr>
      <vt:lpstr>Качественные прилагательные</vt:lpstr>
      <vt:lpstr>Докажите, что это качественные прилагательные </vt:lpstr>
      <vt:lpstr>Вставьте буквы, подчеркните качественные прилагательные:</vt:lpstr>
      <vt:lpstr>Относительные прилагательные</vt:lpstr>
      <vt:lpstr>Относительные прилагательные</vt:lpstr>
      <vt:lpstr>Относительные прилагательные</vt:lpstr>
      <vt:lpstr>Относительные прилагательные</vt:lpstr>
      <vt:lpstr>Относительные прилагательные</vt:lpstr>
      <vt:lpstr>Продолжите строчку: </vt:lpstr>
      <vt:lpstr>Притяжательные прилагательные</vt:lpstr>
      <vt:lpstr>Суффиксы притяжательных прилагательных:</vt:lpstr>
      <vt:lpstr>Вставить орфограммы, обозначить разряды имён прилагательных</vt:lpstr>
      <vt:lpstr>Четвёртое лишнее: </vt:lpstr>
      <vt:lpstr>Самуил Маршак -  «Вьюга»</vt:lpstr>
      <vt:lpstr>Различия качественных и относительных прилагательных:</vt:lpstr>
      <vt:lpstr>Презентация PowerPoint</vt:lpstr>
      <vt:lpstr>Переход прилагательных из одного разряда в другой</vt:lpstr>
      <vt:lpstr>Дополните предложения прилагательными</vt:lpstr>
      <vt:lpstr>Определите разряд прилагательного</vt:lpstr>
      <vt:lpstr>Выпишите из текста словосочетания "Существительное + прилагательное". Определите разряд прилагательных. выполните морфологический разбор трех прилагательных.</vt:lpstr>
      <vt:lpstr>Прочитайте текст и выполните задания</vt:lpstr>
      <vt:lpstr>Презентация PowerPoint</vt:lpstr>
      <vt:lpstr>Задание к тексту:</vt:lpstr>
      <vt:lpstr>Тест по теме «Имя прилагательное»</vt:lpstr>
      <vt:lpstr>1. Общее грамматическое значение прилагательного это:</vt:lpstr>
      <vt:lpstr>2. Морфологические признаки прилагательного это:</vt:lpstr>
      <vt:lpstr>3. Синтаксические признаки прилагательного это:</vt:lpstr>
      <vt:lpstr>4. В каком ряду все слова являются именами прилагательными?</vt:lpstr>
      <vt:lpstr>5. Качественные прилагательные – это прилагательные, обозначающие ...</vt:lpstr>
      <vt:lpstr>6. Укажите относительные прилагательные</vt:lpstr>
      <vt:lpstr>7. Укажите притяжательные прилагательные</vt:lpstr>
      <vt:lpstr>8. В каком ряду все прилагательные качественные?</vt:lpstr>
      <vt:lpstr>9. В каком ряду все прилагательные относительные?</vt:lpstr>
      <vt:lpstr>10. В каком ряду все прилагательные притяжательные</vt:lpstr>
      <vt:lpstr>11. Найди прилагательные, укажи их род, выбери строку, в которой дан правильный ответ:</vt:lpstr>
      <vt:lpstr>12. Найди прилагательные, укажи их род, выбери строку, в которой дан правильный ответ:</vt:lpstr>
      <vt:lpstr>13. Найдите прилагательное в простой сравнительной степени</vt:lpstr>
      <vt:lpstr>14. Укажите прилагательное в составной сравнительной степени</vt:lpstr>
      <vt:lpstr>15. Найдите прилагательное в простой превосходной степени</vt:lpstr>
      <vt:lpstr>16. Укажите прилагательное в составной превосходной степени</vt:lpstr>
      <vt:lpstr>17. Укажите вариант без ошибки в образовании формы степени сравнения прилагательных</vt:lpstr>
      <vt:lpstr>18. Укажите вариант с ошибкой в образовании формы степени сравнения прилагательных</vt:lpstr>
      <vt:lpstr>Ответы:</vt:lpstr>
      <vt:lpstr>Молодцы!!!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Станислав Барбаш</cp:lastModifiedBy>
  <cp:revision>41</cp:revision>
  <dcterms:created xsi:type="dcterms:W3CDTF">2014-08-13T08:43:52Z</dcterms:created>
  <dcterms:modified xsi:type="dcterms:W3CDTF">2019-12-23T19:24:28Z</dcterms:modified>
</cp:coreProperties>
</file>