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3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9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8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4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9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7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6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2BBB-7713-4994-B402-CD124626D5A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3A35-9269-4A5A-9BA9-EA5255E3B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620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Arial Black" pitchFamily="34" charset="0"/>
              </a:rPr>
              <a:t>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38377" y="3645023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3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Настоящее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1447" y="1421487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latin typeface="Monotype Corsiva" pitchFamily="66" charset="0"/>
              </a:rPr>
              <a:t>Даром хлеб есть. </a:t>
            </a:r>
          </a:p>
          <a:p>
            <a:r>
              <a:rPr lang="ru-RU" sz="4800" b="1" i="1" dirty="0">
                <a:latin typeface="Monotype Corsiva" pitchFamily="66" charset="0"/>
              </a:rPr>
              <a:t>Сесть на хлеб и воду. </a:t>
            </a:r>
          </a:p>
          <a:p>
            <a:r>
              <a:rPr lang="ru-RU" sz="4800" b="1" i="1" dirty="0">
                <a:latin typeface="Monotype Corsiva" pitchFamily="66" charset="0"/>
              </a:rPr>
              <a:t>Перебиваться с хлеба на квас.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79" y="3880503"/>
            <a:ext cx="5505953" cy="256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0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Настоящее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9" y="2028616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/>
              <a:t>Ста</a:t>
            </a:r>
            <a:r>
              <a:rPr lang="ru-RU" sz="4400" i="1" dirty="0">
                <a:solidFill>
                  <a:srgbClr val="FF0000"/>
                </a:solidFill>
              </a:rPr>
              <a:t>л</a:t>
            </a:r>
            <a:r>
              <a:rPr lang="ru-RU" sz="4400" i="1" dirty="0"/>
              <a:t> красным, ста</a:t>
            </a:r>
            <a:r>
              <a:rPr lang="ru-RU" sz="4400" i="1" dirty="0">
                <a:solidFill>
                  <a:srgbClr val="FF0000"/>
                </a:solidFill>
              </a:rPr>
              <a:t>л</a:t>
            </a:r>
            <a:r>
              <a:rPr lang="ru-RU" sz="4400" i="1" dirty="0"/>
              <a:t> полным, ста</a:t>
            </a:r>
            <a:r>
              <a:rPr lang="ru-RU" sz="4400" i="1" dirty="0">
                <a:solidFill>
                  <a:srgbClr val="FF0000"/>
                </a:solidFill>
              </a:rPr>
              <a:t>л</a:t>
            </a:r>
            <a:r>
              <a:rPr lang="ru-RU" sz="4400" i="1" dirty="0"/>
              <a:t> худым, </a:t>
            </a:r>
          </a:p>
          <a:p>
            <a:r>
              <a:rPr lang="ru-RU" sz="4400" i="1" dirty="0"/>
              <a:t>ста</a:t>
            </a:r>
            <a:r>
              <a:rPr lang="ru-RU" sz="4400" i="1" dirty="0">
                <a:solidFill>
                  <a:srgbClr val="FF0000"/>
                </a:solidFill>
              </a:rPr>
              <a:t>л</a:t>
            </a:r>
            <a:r>
              <a:rPr lang="ru-RU" sz="4400" i="1" dirty="0"/>
              <a:t> бледным.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42148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Скажи одним словом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058836"/>
            <a:ext cx="30963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по</a:t>
            </a:r>
            <a:r>
              <a:rPr lang="ru-RU" sz="4400" i="1" dirty="0"/>
              <a:t>красн</a:t>
            </a:r>
            <a:r>
              <a:rPr lang="ru-RU" sz="4400" i="1" dirty="0">
                <a:solidFill>
                  <a:srgbClr val="FF0000"/>
                </a:solidFill>
              </a:rPr>
              <a:t>ел</a:t>
            </a:r>
            <a:r>
              <a:rPr lang="ru-RU" sz="4400" i="1" dirty="0"/>
              <a:t>, </a:t>
            </a:r>
            <a:r>
              <a:rPr lang="ru-RU" sz="4400" i="1" dirty="0">
                <a:solidFill>
                  <a:srgbClr val="FF0000"/>
                </a:solidFill>
              </a:rPr>
              <a:t>по</a:t>
            </a:r>
            <a:r>
              <a:rPr lang="ru-RU" sz="4400" i="1" dirty="0"/>
              <a:t>полн</a:t>
            </a:r>
            <a:r>
              <a:rPr lang="ru-RU" sz="4400" i="1" dirty="0">
                <a:solidFill>
                  <a:srgbClr val="FF0000"/>
                </a:solidFill>
              </a:rPr>
              <a:t>ел</a:t>
            </a:r>
            <a:r>
              <a:rPr lang="ru-RU" sz="4400" i="1" dirty="0"/>
              <a:t>, </a:t>
            </a:r>
            <a:r>
              <a:rPr lang="ru-RU" sz="4400" i="1" dirty="0">
                <a:solidFill>
                  <a:srgbClr val="FF0000"/>
                </a:solidFill>
              </a:rPr>
              <a:t>по</a:t>
            </a:r>
            <a:r>
              <a:rPr lang="ru-RU" sz="4400" i="1" dirty="0"/>
              <a:t>худ</a:t>
            </a:r>
            <a:r>
              <a:rPr lang="ru-RU" sz="4400" i="1" dirty="0">
                <a:solidFill>
                  <a:srgbClr val="FF0000"/>
                </a:solidFill>
              </a:rPr>
              <a:t>ел</a:t>
            </a:r>
            <a:r>
              <a:rPr lang="ru-RU" sz="4400" i="1" dirty="0"/>
              <a:t>, </a:t>
            </a:r>
          </a:p>
          <a:p>
            <a:r>
              <a:rPr lang="ru-RU" sz="4400" i="1" dirty="0">
                <a:solidFill>
                  <a:srgbClr val="FF0000"/>
                </a:solidFill>
              </a:rPr>
              <a:t>по</a:t>
            </a:r>
            <a:r>
              <a:rPr lang="ru-RU" sz="4400" i="1" dirty="0"/>
              <a:t>бледн</a:t>
            </a:r>
            <a:r>
              <a:rPr lang="ru-RU" sz="4400" i="1" dirty="0">
                <a:solidFill>
                  <a:srgbClr val="FF0000"/>
                </a:solidFill>
              </a:rPr>
              <a:t>ел</a:t>
            </a:r>
            <a:r>
              <a:rPr lang="ru-RU" sz="4400" i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085184"/>
            <a:ext cx="554461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79712" y="5301208"/>
            <a:ext cx="6840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71927" y="5301208"/>
            <a:ext cx="0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19872" y="5301208"/>
            <a:ext cx="1440160" cy="51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580112" y="5301208"/>
            <a:ext cx="412188" cy="25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92300" y="5301208"/>
            <a:ext cx="379900" cy="25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Настоящее время глагола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6473990"/>
            <a:ext cx="1832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Крамаренко Н.В.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0692" y="1444611"/>
            <a:ext cx="61396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УДИВИТЕЛЬНАЯ КОШКА </a:t>
            </a:r>
          </a:p>
          <a:p>
            <a:r>
              <a:rPr lang="ru-RU" sz="2800" dirty="0">
                <a:latin typeface="Monotype Corsiva" pitchFamily="66" charset="0"/>
              </a:rPr>
              <a:t>Несчастная кошка порезала лапу.</a:t>
            </a:r>
          </a:p>
          <a:p>
            <a:r>
              <a:rPr lang="ru-RU" sz="2800" dirty="0">
                <a:latin typeface="Monotype Corsiva" pitchFamily="66" charset="0"/>
              </a:rPr>
              <a:t>Сидит и ни шагу не может ступить.</a:t>
            </a:r>
          </a:p>
          <a:p>
            <a:r>
              <a:rPr lang="ru-RU" sz="2800" dirty="0">
                <a:latin typeface="Monotype Corsiva" pitchFamily="66" charset="0"/>
              </a:rPr>
              <a:t>Скорей, чтобы вылечить кошкину лапу, Воздушные шарики надо купить!</a:t>
            </a:r>
          </a:p>
          <a:p>
            <a:r>
              <a:rPr lang="ru-RU" sz="2800" dirty="0">
                <a:latin typeface="Monotype Corsiva" pitchFamily="66" charset="0"/>
              </a:rPr>
              <a:t>И сразу столпился народ на дороге,</a:t>
            </a:r>
          </a:p>
          <a:p>
            <a:r>
              <a:rPr lang="ru-RU" sz="2800" dirty="0">
                <a:latin typeface="Monotype Corsiva" pitchFamily="66" charset="0"/>
              </a:rPr>
              <a:t>Шумит и кричит, и на кошку глядит.</a:t>
            </a:r>
          </a:p>
          <a:p>
            <a:r>
              <a:rPr lang="ru-RU" sz="2800" dirty="0">
                <a:latin typeface="Monotype Corsiva" pitchFamily="66" charset="0"/>
              </a:rPr>
              <a:t>А кошка отчасти идет по дороге,</a:t>
            </a:r>
          </a:p>
          <a:p>
            <a:r>
              <a:rPr lang="ru-RU" sz="2800" dirty="0">
                <a:latin typeface="Monotype Corsiva" pitchFamily="66" charset="0"/>
              </a:rPr>
              <a:t>Отчасти по воздуху плавно летит!</a:t>
            </a:r>
          </a:p>
          <a:p>
            <a:pPr algn="r"/>
            <a:r>
              <a:rPr lang="ru-RU" b="1" dirty="0"/>
              <a:t>Д. Хармс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2" y="2978789"/>
            <a:ext cx="1949868" cy="218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6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Настоящее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0692" y="1444611"/>
            <a:ext cx="61396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УДИВИТЕЛЬНАЯ КОШКА </a:t>
            </a:r>
          </a:p>
          <a:p>
            <a:r>
              <a:rPr lang="ru-RU" sz="2800" dirty="0">
                <a:latin typeface="Monotype Corsiva" pitchFamily="66" charset="0"/>
              </a:rPr>
              <a:t>Несчастная кошка порезала лапу.</a:t>
            </a:r>
          </a:p>
          <a:p>
            <a:r>
              <a:rPr lang="ru-RU" sz="2800" u="sng" dirty="0">
                <a:latin typeface="Monotype Corsiva" pitchFamily="66" charset="0"/>
              </a:rPr>
              <a:t>Сидит</a:t>
            </a:r>
            <a:r>
              <a:rPr lang="ru-RU" sz="2800" dirty="0">
                <a:latin typeface="Monotype Corsiva" pitchFamily="66" charset="0"/>
              </a:rPr>
              <a:t> и ни шагу не может ступить.</a:t>
            </a:r>
          </a:p>
          <a:p>
            <a:r>
              <a:rPr lang="ru-RU" sz="2800" dirty="0">
                <a:latin typeface="Monotype Corsiva" pitchFamily="66" charset="0"/>
              </a:rPr>
              <a:t>Скорей, чтобы вылечить кошкину лапу, Воздушные шарики надо купить!</a:t>
            </a:r>
          </a:p>
          <a:p>
            <a:r>
              <a:rPr lang="ru-RU" sz="2800" dirty="0">
                <a:latin typeface="Monotype Corsiva" pitchFamily="66" charset="0"/>
              </a:rPr>
              <a:t>И сразу столпился народ на дороге,</a:t>
            </a:r>
          </a:p>
          <a:p>
            <a:r>
              <a:rPr lang="ru-RU" sz="2800" u="sng" dirty="0">
                <a:latin typeface="Monotype Corsiva" pitchFamily="66" charset="0"/>
              </a:rPr>
              <a:t>Шумит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u="sng" dirty="0">
                <a:latin typeface="Monotype Corsiva" pitchFamily="66" charset="0"/>
              </a:rPr>
              <a:t>кричит</a:t>
            </a:r>
            <a:r>
              <a:rPr lang="ru-RU" sz="2800" dirty="0">
                <a:latin typeface="Monotype Corsiva" pitchFamily="66" charset="0"/>
              </a:rPr>
              <a:t>, и на кошку </a:t>
            </a:r>
            <a:r>
              <a:rPr lang="ru-RU" sz="2800" u="sng" dirty="0">
                <a:latin typeface="Monotype Corsiva" pitchFamily="66" charset="0"/>
              </a:rPr>
              <a:t>глядит</a:t>
            </a:r>
            <a:r>
              <a:rPr lang="ru-RU" sz="2800" dirty="0">
                <a:latin typeface="Monotype Corsiva" pitchFamily="66" charset="0"/>
              </a:rPr>
              <a:t>.</a:t>
            </a:r>
          </a:p>
          <a:p>
            <a:r>
              <a:rPr lang="ru-RU" sz="2800" dirty="0">
                <a:latin typeface="Monotype Corsiva" pitchFamily="66" charset="0"/>
              </a:rPr>
              <a:t>А кошка отчасти </a:t>
            </a:r>
            <a:r>
              <a:rPr lang="ru-RU" sz="2800" u="sng" dirty="0">
                <a:latin typeface="Monotype Corsiva" pitchFamily="66" charset="0"/>
              </a:rPr>
              <a:t>идет</a:t>
            </a:r>
            <a:r>
              <a:rPr lang="ru-RU" sz="2800" dirty="0">
                <a:latin typeface="Monotype Corsiva" pitchFamily="66" charset="0"/>
              </a:rPr>
              <a:t> по дороге,</a:t>
            </a:r>
          </a:p>
          <a:p>
            <a:r>
              <a:rPr lang="ru-RU" sz="2800" dirty="0">
                <a:latin typeface="Monotype Corsiva" pitchFamily="66" charset="0"/>
              </a:rPr>
              <a:t>Отчасти по воздуху плавно </a:t>
            </a:r>
            <a:r>
              <a:rPr lang="ru-RU" sz="2800" u="sng" dirty="0">
                <a:latin typeface="Monotype Corsiva" pitchFamily="66" charset="0"/>
              </a:rPr>
              <a:t>летит</a:t>
            </a:r>
            <a:r>
              <a:rPr lang="ru-RU" sz="2800" dirty="0">
                <a:latin typeface="Monotype Corsiva" pitchFamily="66" charset="0"/>
              </a:rPr>
              <a:t>!</a:t>
            </a:r>
          </a:p>
          <a:p>
            <a:pPr algn="r"/>
            <a:r>
              <a:rPr lang="ru-RU" b="1" dirty="0"/>
              <a:t>Д. Хармс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2" y="2978789"/>
            <a:ext cx="1949868" cy="218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26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26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Настоящее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8848" y="1355284"/>
            <a:ext cx="2219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Monotype Corsiva" pitchFamily="66" charset="0"/>
              </a:rPr>
              <a:t>Зап_рать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зап_реть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раст_рать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раст_реть</a:t>
            </a:r>
            <a:r>
              <a:rPr lang="ru-RU" sz="2800" dirty="0">
                <a:latin typeface="Monotype Corsiva" pitchFamily="66" charset="0"/>
              </a:rPr>
              <a:t>, слушать, </a:t>
            </a:r>
            <a:r>
              <a:rPr lang="ru-RU" sz="2800" dirty="0" err="1">
                <a:latin typeface="Monotype Corsiva" pitchFamily="66" charset="0"/>
              </a:rPr>
              <a:t>возвыс_ть</a:t>
            </a:r>
            <a:r>
              <a:rPr lang="ru-RU" sz="2800" dirty="0">
                <a:latin typeface="Monotype Corsiva" pitchFamily="66" charset="0"/>
              </a:rPr>
              <a:t>, </a:t>
            </a:r>
          </a:p>
          <a:p>
            <a:pPr algn="just"/>
            <a:r>
              <a:rPr lang="ru-RU" sz="2800" dirty="0" err="1">
                <a:latin typeface="Monotype Corsiva" pitchFamily="66" charset="0"/>
              </a:rPr>
              <a:t>взвес_ть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уничтож_ть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ненавид_ть</a:t>
            </a:r>
            <a:r>
              <a:rPr lang="ru-RU" sz="2800" dirty="0">
                <a:latin typeface="Monotype Corsiva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8534" y="1355284"/>
            <a:ext cx="18491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зап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2800" dirty="0">
                <a:latin typeface="Monotype Corsiva" pitchFamily="66" charset="0"/>
              </a:rPr>
              <a:t>ра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2800" dirty="0">
                <a:latin typeface="Monotype Corsiva" pitchFamily="66" charset="0"/>
              </a:rPr>
              <a:t>, зап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2800" dirty="0">
                <a:latin typeface="Monotype Corsiva" pitchFamily="66" charset="0"/>
              </a:rPr>
              <a:t>р, раст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2800" dirty="0">
                <a:latin typeface="Monotype Corsiva" pitchFamily="66" charset="0"/>
              </a:rPr>
              <a:t>ра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2800" dirty="0">
                <a:latin typeface="Monotype Corsiva" pitchFamily="66" charset="0"/>
              </a:rPr>
              <a:t>, раст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ё</a:t>
            </a:r>
            <a:r>
              <a:rPr lang="ru-RU" sz="2800" dirty="0">
                <a:latin typeface="Monotype Corsiva" pitchFamily="66" charset="0"/>
              </a:rPr>
              <a:t>р, слуша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2800" dirty="0">
                <a:latin typeface="Monotype Corsiva" pitchFamily="66" charset="0"/>
              </a:rPr>
              <a:t>, </a:t>
            </a:r>
          </a:p>
          <a:p>
            <a:r>
              <a:rPr lang="ru-RU" sz="2800" dirty="0">
                <a:latin typeface="Monotype Corsiva" pitchFamily="66" charset="0"/>
              </a:rPr>
              <a:t>возвыс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ил</a:t>
            </a:r>
            <a:r>
              <a:rPr lang="ru-RU" sz="2800" dirty="0">
                <a:latin typeface="Monotype Corsiva" pitchFamily="66" charset="0"/>
              </a:rPr>
              <a:t>, взвес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ил</a:t>
            </a:r>
            <a:r>
              <a:rPr lang="ru-RU" sz="2800" dirty="0">
                <a:latin typeface="Monotype Corsiva" pitchFamily="66" charset="0"/>
              </a:rPr>
              <a:t>, уничтож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ил</a:t>
            </a:r>
            <a:r>
              <a:rPr lang="ru-RU" sz="2800" dirty="0">
                <a:latin typeface="Monotype Corsiva" pitchFamily="66" charset="0"/>
              </a:rPr>
              <a:t>, ненавид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ел</a:t>
            </a:r>
            <a:r>
              <a:rPr lang="ru-RU" sz="2800" dirty="0">
                <a:latin typeface="Monotype Corsiva" pitchFamily="66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9122" y="1355284"/>
            <a:ext cx="24031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зап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2800" dirty="0">
                <a:latin typeface="Monotype Corsiva" pitchFamily="66" charset="0"/>
              </a:rPr>
              <a:t>ра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ет</a:t>
            </a:r>
            <a:r>
              <a:rPr lang="ru-RU" sz="2800" dirty="0">
                <a:latin typeface="Monotype Corsiva" pitchFamily="66" charset="0"/>
              </a:rPr>
              <a:t>, </a:t>
            </a:r>
          </a:p>
          <a:p>
            <a:r>
              <a:rPr lang="ru-RU" sz="2800" dirty="0"/>
              <a:t>нет формы, </a:t>
            </a:r>
            <a:r>
              <a:rPr lang="ru-RU" sz="2800" dirty="0">
                <a:latin typeface="Monotype Corsiva" pitchFamily="66" charset="0"/>
              </a:rPr>
              <a:t>растира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ет</a:t>
            </a:r>
            <a:r>
              <a:rPr lang="ru-RU" sz="2800" dirty="0">
                <a:latin typeface="Monotype Corsiva" pitchFamily="66" charset="0"/>
              </a:rPr>
              <a:t>, </a:t>
            </a:r>
          </a:p>
          <a:p>
            <a:r>
              <a:rPr lang="ru-RU" sz="2800" dirty="0"/>
              <a:t>нет формы, </a:t>
            </a:r>
            <a:r>
              <a:rPr lang="ru-RU" sz="2800" dirty="0">
                <a:latin typeface="Monotype Corsiva" pitchFamily="66" charset="0"/>
              </a:rPr>
              <a:t>слуша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ет</a:t>
            </a:r>
            <a:r>
              <a:rPr lang="ru-RU" sz="2800" dirty="0">
                <a:latin typeface="Monotype Corsiva" pitchFamily="66" charset="0"/>
              </a:rPr>
              <a:t>, </a:t>
            </a:r>
          </a:p>
          <a:p>
            <a:r>
              <a:rPr lang="ru-RU" sz="2800" dirty="0"/>
              <a:t>нет формы, </a:t>
            </a:r>
          </a:p>
          <a:p>
            <a:r>
              <a:rPr lang="ru-RU" sz="2800" dirty="0"/>
              <a:t>нет формы, </a:t>
            </a:r>
          </a:p>
          <a:p>
            <a:r>
              <a:rPr lang="ru-RU" sz="2800" dirty="0"/>
              <a:t>нет формы, </a:t>
            </a:r>
            <a:r>
              <a:rPr lang="ru-RU" sz="2800" dirty="0">
                <a:latin typeface="Monotype Corsiva" pitchFamily="66" charset="0"/>
              </a:rPr>
              <a:t>ненавидит.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4118" y="5609894"/>
            <a:ext cx="595619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Формы настоящего времени имеют только глаголы несовершенного вида</a:t>
            </a:r>
          </a:p>
        </p:txBody>
      </p:sp>
    </p:spTree>
    <p:extLst>
      <p:ext uri="{BB962C8B-B14F-4D97-AF65-F5344CB8AC3E}">
        <p14:creationId xmlns:p14="http://schemas.microsoft.com/office/powerpoint/2010/main" val="40832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Будущее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7860" y="1916832"/>
            <a:ext cx="156632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Тянутся</a:t>
            </a:r>
          </a:p>
          <a:p>
            <a:r>
              <a:rPr lang="ru-RU" dirty="0"/>
              <a:t>лежат</a:t>
            </a:r>
          </a:p>
          <a:p>
            <a:r>
              <a:rPr lang="ru-RU" dirty="0"/>
              <a:t>защищают</a:t>
            </a:r>
          </a:p>
          <a:p>
            <a:r>
              <a:rPr lang="ru-RU" dirty="0"/>
              <a:t>задерживали </a:t>
            </a:r>
          </a:p>
          <a:p>
            <a:r>
              <a:rPr lang="ru-RU" dirty="0"/>
              <a:t>заслоняли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6883" y="1930870"/>
            <a:ext cx="140237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делают?</a:t>
            </a:r>
          </a:p>
          <a:p>
            <a:r>
              <a:rPr lang="ru-RU" dirty="0"/>
              <a:t>Что делают?</a:t>
            </a:r>
          </a:p>
          <a:p>
            <a:r>
              <a:rPr lang="ru-RU" dirty="0"/>
              <a:t>Что делают?</a:t>
            </a:r>
          </a:p>
          <a:p>
            <a:r>
              <a:rPr lang="ru-RU" dirty="0"/>
              <a:t>Что делали?</a:t>
            </a:r>
          </a:p>
          <a:p>
            <a:r>
              <a:rPr lang="ru-RU" dirty="0"/>
              <a:t>Что делали?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4908" y="1948909"/>
            <a:ext cx="20486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Будут</a:t>
            </a:r>
            <a:r>
              <a:rPr lang="ru-RU" dirty="0"/>
              <a:t> тяну</a:t>
            </a:r>
            <a:r>
              <a:rPr lang="ru-RU" dirty="0">
                <a:solidFill>
                  <a:srgbClr val="FF0000"/>
                </a:solidFill>
              </a:rPr>
              <a:t>ть</a:t>
            </a:r>
            <a:r>
              <a:rPr lang="ru-RU" dirty="0"/>
              <a:t>ся</a:t>
            </a:r>
          </a:p>
          <a:p>
            <a:r>
              <a:rPr lang="ru-RU" dirty="0">
                <a:solidFill>
                  <a:srgbClr val="FF0000"/>
                </a:solidFill>
              </a:rPr>
              <a:t>Будут</a:t>
            </a:r>
            <a:r>
              <a:rPr lang="ru-RU" dirty="0"/>
              <a:t> лежа</a:t>
            </a:r>
            <a:r>
              <a:rPr lang="ru-RU" dirty="0">
                <a:solidFill>
                  <a:srgbClr val="FF0000"/>
                </a:solidFill>
              </a:rPr>
              <a:t>ть</a:t>
            </a:r>
          </a:p>
          <a:p>
            <a:r>
              <a:rPr lang="ru-RU" dirty="0">
                <a:solidFill>
                  <a:srgbClr val="FF0000"/>
                </a:solidFill>
              </a:rPr>
              <a:t>Будут </a:t>
            </a:r>
            <a:r>
              <a:rPr lang="ru-RU" dirty="0"/>
              <a:t>защища</a:t>
            </a:r>
            <a:r>
              <a:rPr lang="ru-RU" dirty="0">
                <a:solidFill>
                  <a:srgbClr val="FF0000"/>
                </a:solidFill>
              </a:rPr>
              <a:t>ть</a:t>
            </a:r>
          </a:p>
          <a:p>
            <a:r>
              <a:rPr lang="ru-RU" dirty="0">
                <a:solidFill>
                  <a:srgbClr val="FF0000"/>
                </a:solidFill>
              </a:rPr>
              <a:t>Будут</a:t>
            </a:r>
            <a:r>
              <a:rPr lang="ru-RU" dirty="0"/>
              <a:t> задержива</a:t>
            </a:r>
            <a:r>
              <a:rPr lang="ru-RU" dirty="0">
                <a:solidFill>
                  <a:srgbClr val="FF0000"/>
                </a:solidFill>
              </a:rPr>
              <a:t>ть</a:t>
            </a:r>
          </a:p>
          <a:p>
            <a:r>
              <a:rPr lang="ru-RU" dirty="0">
                <a:solidFill>
                  <a:srgbClr val="FF0000"/>
                </a:solidFill>
              </a:rPr>
              <a:t>Будут</a:t>
            </a:r>
            <a:r>
              <a:rPr lang="ru-RU" dirty="0"/>
              <a:t> заслоня</a:t>
            </a:r>
            <a:r>
              <a:rPr lang="ru-RU" dirty="0">
                <a:solidFill>
                  <a:srgbClr val="FF0000"/>
                </a:solidFill>
              </a:rPr>
              <a:t>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67648" y="1556792"/>
            <a:ext cx="484672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Будут</a:t>
            </a:r>
            <a:r>
              <a:rPr lang="ru-RU" dirty="0">
                <a:solidFill>
                  <a:schemeClr val="tx1"/>
                </a:solidFill>
              </a:rPr>
              <a:t> что делать?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660232" y="2060848"/>
            <a:ext cx="307416" cy="136538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67860" y="4149080"/>
            <a:ext cx="156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протянулись</a:t>
            </a:r>
          </a:p>
          <a:p>
            <a:r>
              <a:rPr lang="ru-RU" dirty="0"/>
              <a:t>легли</a:t>
            </a:r>
          </a:p>
          <a:p>
            <a:r>
              <a:rPr lang="ru-RU" dirty="0"/>
              <a:t>защитили</a:t>
            </a:r>
          </a:p>
          <a:p>
            <a:r>
              <a:rPr lang="ru-RU" dirty="0"/>
              <a:t>задержали</a:t>
            </a:r>
          </a:p>
          <a:p>
            <a:r>
              <a:rPr lang="ru-RU" dirty="0"/>
              <a:t>заслонили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6963" y="4256741"/>
            <a:ext cx="461665" cy="1395062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ru-RU" dirty="0"/>
              <a:t>Что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/>
              <a:t>делали?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94908" y="4174475"/>
            <a:ext cx="129131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протянутся</a:t>
            </a:r>
          </a:p>
          <a:p>
            <a:r>
              <a:rPr lang="ru-RU" dirty="0"/>
              <a:t>лягут</a:t>
            </a:r>
          </a:p>
          <a:p>
            <a:r>
              <a:rPr lang="ru-RU" dirty="0"/>
              <a:t>защитят</a:t>
            </a:r>
          </a:p>
          <a:p>
            <a:r>
              <a:rPr lang="ru-RU" dirty="0"/>
              <a:t>задержат</a:t>
            </a:r>
          </a:p>
          <a:p>
            <a:r>
              <a:rPr lang="ru-RU" dirty="0"/>
              <a:t>заслонят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834186" y="4256741"/>
            <a:ext cx="272697" cy="126049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05983" y="4250361"/>
            <a:ext cx="461665" cy="1407821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ru-RU" dirty="0"/>
              <a:t>Что сделают?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086224" y="4256741"/>
            <a:ext cx="285976" cy="13603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97160" y="1519271"/>
            <a:ext cx="281793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Несовершенный вид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35753" y="3768137"/>
            <a:ext cx="297934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Совершенный вид </a:t>
            </a:r>
          </a:p>
        </p:txBody>
      </p:sp>
    </p:spTree>
    <p:extLst>
      <p:ext uri="{BB962C8B-B14F-4D97-AF65-F5344CB8AC3E}">
        <p14:creationId xmlns:p14="http://schemas.microsoft.com/office/powerpoint/2010/main" val="20349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8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837112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Будущее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62237"/>
              </p:ext>
            </p:extLst>
          </p:nvPr>
        </p:nvGraphicFramePr>
        <p:xfrm>
          <a:off x="1187624" y="1556792"/>
          <a:ext cx="6264696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2572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8937">
                <a:tc rowSpan="2"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2800" b="0" i="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2800" b="0" i="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2800" b="0" i="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2800" b="0" i="0" u="none" strike="noStrike" spc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Будущее время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Простое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447"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Несовершен</a:t>
                      </a: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ный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strike="noStrike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буду </a:t>
                      </a: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strike="noStrike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писать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103"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</a:t>
                      </a: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2800" b="1" i="0" u="none" strike="noStrike" spc="35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u="none" strike="noStrike" spc="35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ный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strike="noStrike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напишу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endParaRPr lang="ru-RU" sz="2800" b="1" i="1" u="none" strike="noStrike" spc="1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none" strike="noStrike" spc="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5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8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837112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Будущее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3904" y="1516516"/>
            <a:ext cx="5966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Я                       буд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</a:p>
          <a:p>
            <a:r>
              <a:rPr lang="ru-RU" sz="4000" dirty="0"/>
              <a:t>Мы                   буд</a:t>
            </a:r>
            <a:r>
              <a:rPr lang="ru-RU" sz="4000" dirty="0">
                <a:solidFill>
                  <a:srgbClr val="FF0000"/>
                </a:solidFill>
              </a:rPr>
              <a:t>ем</a:t>
            </a:r>
          </a:p>
          <a:p>
            <a:r>
              <a:rPr lang="ru-RU" sz="4000" dirty="0"/>
              <a:t>Ты                     буд</a:t>
            </a:r>
            <a:r>
              <a:rPr lang="ru-RU" sz="4000" dirty="0">
                <a:solidFill>
                  <a:srgbClr val="FF0000"/>
                </a:solidFill>
              </a:rPr>
              <a:t>ешь</a:t>
            </a:r>
          </a:p>
          <a:p>
            <a:r>
              <a:rPr lang="ru-RU" sz="4000" dirty="0"/>
              <a:t>Вы                     буд</a:t>
            </a:r>
            <a:r>
              <a:rPr lang="ru-RU" sz="4000" dirty="0">
                <a:solidFill>
                  <a:srgbClr val="FF0000"/>
                </a:solidFill>
              </a:rPr>
              <a:t>ете</a:t>
            </a:r>
          </a:p>
          <a:p>
            <a:r>
              <a:rPr lang="ru-RU" sz="4000" dirty="0"/>
              <a:t>Он (она, оно) буд</a:t>
            </a:r>
            <a:r>
              <a:rPr lang="ru-RU" sz="4000" dirty="0">
                <a:solidFill>
                  <a:srgbClr val="FF0000"/>
                </a:solidFill>
              </a:rPr>
              <a:t>ет</a:t>
            </a:r>
          </a:p>
          <a:p>
            <a:r>
              <a:rPr lang="ru-RU" sz="4000" dirty="0"/>
              <a:t>Они                  буд</a:t>
            </a:r>
            <a:r>
              <a:rPr lang="ru-RU" sz="4000" dirty="0">
                <a:solidFill>
                  <a:srgbClr val="FF0000"/>
                </a:solidFill>
              </a:rPr>
              <a:t>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6285" y="5362871"/>
            <a:ext cx="4555487" cy="909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БЫТЬ – вспомогательный глагол для образования будущего сложного времени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от глаголов несовершенного вида</a:t>
            </a:r>
          </a:p>
        </p:txBody>
      </p:sp>
    </p:spTree>
    <p:extLst>
      <p:ext uri="{BB962C8B-B14F-4D97-AF65-F5344CB8AC3E}">
        <p14:creationId xmlns:p14="http://schemas.microsoft.com/office/powerpoint/2010/main" val="30546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58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2636912"/>
            <a:ext cx="69349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Arial Black" pitchFamily="34" charset="0"/>
              </a:rPr>
              <a:t>Спасибо за урок!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6427219"/>
            <a:ext cx="302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Автор: Крамаренко Н.В.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30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620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Arial Black" pitchFamily="34" charset="0"/>
              </a:rPr>
              <a:t>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576" y="2054131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«Время - это когда идут дни за днями, последовательное течение суток за сутками, века за веками».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3800" y="4537669"/>
            <a:ext cx="310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В. И. Даль </a:t>
            </a:r>
          </a:p>
        </p:txBody>
      </p:sp>
    </p:spTree>
    <p:extLst>
      <p:ext uri="{BB962C8B-B14F-4D97-AF65-F5344CB8AC3E}">
        <p14:creationId xmlns:p14="http://schemas.microsoft.com/office/powerpoint/2010/main" val="20262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620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Arial Black" pitchFamily="34" charset="0"/>
              </a:rPr>
              <a:t>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7968" y="1628800"/>
            <a:ext cx="5238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Рыженький котик сидеть на окошке,</a:t>
            </a:r>
          </a:p>
          <a:p>
            <a:r>
              <a:rPr lang="ru-RU" sz="2400" dirty="0"/>
              <a:t>И увидеть он знакомую кошку.</a:t>
            </a:r>
          </a:p>
          <a:p>
            <a:r>
              <a:rPr lang="ru-RU" sz="2400" dirty="0"/>
              <a:t>Он ей песню спеть,</a:t>
            </a:r>
          </a:p>
          <a:p>
            <a:r>
              <a:rPr lang="ru-RU" sz="2400" dirty="0"/>
              <a:t>А потом поесть.</a:t>
            </a:r>
          </a:p>
          <a:p>
            <a:r>
              <a:rPr lang="ru-RU" sz="2400" dirty="0"/>
              <a:t>Вот теперь сидеть,</a:t>
            </a:r>
          </a:p>
          <a:p>
            <a:r>
              <a:rPr lang="ru-RU" sz="2400" dirty="0"/>
              <a:t>На неё глядеть.</a:t>
            </a:r>
          </a:p>
          <a:p>
            <a:r>
              <a:rPr lang="ru-RU" sz="2400" dirty="0"/>
              <a:t>Кисонька мурлыкать,</a:t>
            </a:r>
          </a:p>
          <a:p>
            <a:r>
              <a:rPr lang="ru-RU" sz="2400" dirty="0"/>
              <a:t>Кота к себе кликать.</a:t>
            </a:r>
          </a:p>
          <a:p>
            <a:r>
              <a:rPr lang="ru-RU" sz="2400" dirty="0"/>
              <a:t>Пойдем, </a:t>
            </a:r>
            <a:r>
              <a:rPr lang="ru-RU" sz="2400" dirty="0" err="1"/>
              <a:t>котичек</a:t>
            </a:r>
            <a:r>
              <a:rPr lang="ru-RU" sz="2400" dirty="0"/>
              <a:t>, на улицу гулять,</a:t>
            </a:r>
          </a:p>
          <a:p>
            <a:r>
              <a:rPr lang="ru-RU" sz="2400" dirty="0"/>
              <a:t>Курочек соседских попугать.</a:t>
            </a:r>
          </a:p>
          <a:p>
            <a:r>
              <a:rPr lang="ru-RU" sz="2400" dirty="0"/>
              <a:t>Будем вместе по улице ходить </a:t>
            </a:r>
          </a:p>
          <a:p>
            <a:r>
              <a:rPr lang="ru-RU" sz="2400" dirty="0"/>
              <a:t>И о разном с тобой будем говорить.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65216"/>
            <a:ext cx="1684987" cy="188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35" y="2406910"/>
            <a:ext cx="1649708" cy="23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7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620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Arial Black" pitchFamily="34" charset="0"/>
              </a:rPr>
              <a:t>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75" y="4955514"/>
            <a:ext cx="1684987" cy="188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1113"/>
            <a:ext cx="1649708" cy="23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8898" y="2381379"/>
            <a:ext cx="77915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сидел -    сидит -      будем ходи</a:t>
            </a:r>
            <a:r>
              <a:rPr lang="ru-RU" sz="4000" dirty="0">
                <a:solidFill>
                  <a:schemeClr val="bg1"/>
                </a:solidFill>
              </a:rPr>
              <a:t>ть</a:t>
            </a:r>
          </a:p>
          <a:p>
            <a:r>
              <a:rPr lang="ru-RU" sz="4000" dirty="0"/>
              <a:t>увидел -  глядит -    будем говорить </a:t>
            </a:r>
          </a:p>
          <a:p>
            <a:r>
              <a:rPr lang="ru-RU" sz="4000" dirty="0"/>
              <a:t>спел -       мурлычет </a:t>
            </a:r>
          </a:p>
          <a:p>
            <a:r>
              <a:rPr lang="ru-RU" sz="4000" dirty="0"/>
              <a:t>поел -       кличет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920880" cy="60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Прошедшее         Настоящее           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3424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Прошедшее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6708" y="1484784"/>
            <a:ext cx="6794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От глаголов </a:t>
            </a:r>
          </a:p>
          <a:p>
            <a:r>
              <a:rPr lang="ru-RU" sz="3600" i="1" dirty="0">
                <a:latin typeface="Monotype Corsiva" pitchFamily="66" charset="0"/>
              </a:rPr>
              <a:t>крашу, слушаю, чищу, каюсь, </a:t>
            </a:r>
          </a:p>
          <a:p>
            <a:r>
              <a:rPr lang="ru-RU" sz="3600" i="1" dirty="0">
                <a:latin typeface="Monotype Corsiva" pitchFamily="66" charset="0"/>
              </a:rPr>
              <a:t>белю, иду, расту, плету</a:t>
            </a:r>
            <a:r>
              <a:rPr lang="ru-RU" sz="3600" dirty="0">
                <a:latin typeface="Monotype Corsiva" pitchFamily="66" charset="0"/>
              </a:rPr>
              <a:t> </a:t>
            </a:r>
          </a:p>
          <a:p>
            <a:r>
              <a:rPr lang="ru-RU" sz="3600" dirty="0"/>
              <a:t>образуйте начальную форму, </a:t>
            </a:r>
          </a:p>
          <a:p>
            <a:r>
              <a:rPr lang="ru-RU" sz="3600" dirty="0"/>
              <a:t>сохранив вид.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1735">
            <a:off x="6714344" y="4325158"/>
            <a:ext cx="1933769" cy="113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80262" y="4005064"/>
            <a:ext cx="3624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красить, слушать, чистить, каяться, белить, идти, расти, плести</a:t>
            </a:r>
          </a:p>
        </p:txBody>
      </p:sp>
    </p:spTree>
    <p:extLst>
      <p:ext uri="{BB962C8B-B14F-4D97-AF65-F5344CB8AC3E}">
        <p14:creationId xmlns:p14="http://schemas.microsoft.com/office/powerpoint/2010/main" val="26751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Прошедшее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2799" y="1421487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Залете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3200" b="1" dirty="0">
                <a:latin typeface="Monotype Corsiva" pitchFamily="66" charset="0"/>
              </a:rPr>
              <a:t>а к нам оса </a:t>
            </a:r>
          </a:p>
          <a:p>
            <a:r>
              <a:rPr lang="ru-RU" sz="3200" b="1" dirty="0">
                <a:latin typeface="Monotype Corsiva" pitchFamily="66" charset="0"/>
              </a:rPr>
              <a:t>И гуде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3200" b="1" dirty="0">
                <a:latin typeface="Monotype Corsiva" pitchFamily="66" charset="0"/>
              </a:rPr>
              <a:t>а два часа.</a:t>
            </a:r>
          </a:p>
          <a:p>
            <a:r>
              <a:rPr lang="ru-RU" sz="3200" b="1" dirty="0">
                <a:latin typeface="Monotype Corsiva" pitchFamily="66" charset="0"/>
              </a:rPr>
              <a:t>Изве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3200" b="1" dirty="0">
                <a:latin typeface="Monotype Corsiva" pitchFamily="66" charset="0"/>
              </a:rPr>
              <a:t>ась совсем без дела,</a:t>
            </a:r>
          </a:p>
          <a:p>
            <a:r>
              <a:rPr lang="ru-RU" sz="3200" b="1" dirty="0">
                <a:latin typeface="Monotype Corsiva" pitchFamily="66" charset="0"/>
              </a:rPr>
              <a:t>Даже вроде похуде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л</a:t>
            </a:r>
            <a:r>
              <a:rPr lang="ru-RU" sz="3200" b="1" dirty="0">
                <a:latin typeface="Monotype Corsiva" pitchFamily="66" charset="0"/>
              </a:rPr>
              <a:t>а.</a:t>
            </a:r>
          </a:p>
          <a:p>
            <a:r>
              <a:rPr lang="ru-RU" sz="3200" b="1" dirty="0">
                <a:latin typeface="Monotype Corsiva" pitchFamily="66" charset="0"/>
              </a:rPr>
              <a:t>Я доста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л </a:t>
            </a:r>
            <a:r>
              <a:rPr lang="ru-RU" sz="3200" b="1" dirty="0">
                <a:latin typeface="Monotype Corsiva" pitchFamily="66" charset="0"/>
              </a:rPr>
              <a:t>в шкафу варенье,</a:t>
            </a:r>
          </a:p>
          <a:p>
            <a:r>
              <a:rPr lang="ru-RU" sz="3200" b="1" dirty="0">
                <a:latin typeface="Monotype Corsiva" pitchFamily="66" charset="0"/>
              </a:rPr>
              <a:t>Я к животным - всей душой!</a:t>
            </a:r>
          </a:p>
          <a:p>
            <a:r>
              <a:rPr lang="ru-RU" sz="3200" b="1" dirty="0">
                <a:latin typeface="Monotype Corsiva" pitchFamily="66" charset="0"/>
              </a:rPr>
              <a:t>- На, поешь для подкрепленья,</a:t>
            </a:r>
          </a:p>
          <a:p>
            <a:r>
              <a:rPr lang="ru-RU" sz="3200" b="1" dirty="0">
                <a:latin typeface="Monotype Corsiva" pitchFamily="66" charset="0"/>
              </a:rPr>
              <a:t>Будешь толстой и большой!</a:t>
            </a:r>
          </a:p>
          <a:p>
            <a:pPr algn="r"/>
            <a:r>
              <a:rPr lang="ru-RU" sz="3200" b="1" dirty="0"/>
              <a:t>Ж. </a:t>
            </a:r>
            <a:r>
              <a:rPr lang="ru-RU" sz="3200" b="1" dirty="0" err="1"/>
              <a:t>Давитьянц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7249"/>
            <a:ext cx="3131393" cy="27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95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Прошедшее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772816"/>
            <a:ext cx="6552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Образуйте прошедшее время от </a:t>
            </a:r>
            <a:r>
              <a:rPr lang="ru-RU" sz="3200" u="sng" dirty="0"/>
              <a:t>глаголов:</a:t>
            </a:r>
          </a:p>
          <a:p>
            <a:endParaRPr lang="ru-RU" sz="3200" dirty="0"/>
          </a:p>
          <a:p>
            <a:r>
              <a:rPr lang="ru-RU" sz="3200" b="1" dirty="0"/>
              <a:t>а)	игр</a:t>
            </a:r>
            <a:r>
              <a:rPr lang="ru-RU" sz="3200" b="1" u="sng" dirty="0"/>
              <a:t>а</a:t>
            </a:r>
            <a:r>
              <a:rPr lang="ru-RU" sz="3200" b="1" dirty="0">
                <a:solidFill>
                  <a:srgbClr val="FF0000"/>
                </a:solidFill>
              </a:rPr>
              <a:t>ть</a:t>
            </a:r>
            <a:r>
              <a:rPr lang="ru-RU" sz="3200" b="1" dirty="0"/>
              <a:t>, свистн</a:t>
            </a:r>
            <a:r>
              <a:rPr lang="ru-RU" sz="3200" b="1" u="sng" dirty="0"/>
              <a:t>у</a:t>
            </a:r>
            <a:r>
              <a:rPr lang="ru-RU" sz="3200" b="1" dirty="0">
                <a:solidFill>
                  <a:srgbClr val="FF0000"/>
                </a:solidFill>
              </a:rPr>
              <a:t>ть</a:t>
            </a:r>
            <a:r>
              <a:rPr lang="ru-RU" sz="3200" b="1" dirty="0"/>
              <a:t>, корм</a:t>
            </a:r>
            <a:r>
              <a:rPr lang="ru-RU" sz="3200" b="1" u="sng" dirty="0"/>
              <a:t>и</a:t>
            </a:r>
            <a:r>
              <a:rPr lang="ru-RU" sz="3200" b="1" dirty="0">
                <a:solidFill>
                  <a:srgbClr val="FF0000"/>
                </a:solidFill>
              </a:rPr>
              <a:t>ть</a:t>
            </a:r>
            <a:r>
              <a:rPr lang="ru-RU" sz="3200" b="1" dirty="0"/>
              <a:t>;</a:t>
            </a:r>
          </a:p>
          <a:p>
            <a:r>
              <a:rPr lang="ru-RU" sz="3200" b="1" dirty="0"/>
              <a:t>б)	нес</a:t>
            </a:r>
            <a:r>
              <a:rPr lang="ru-RU" sz="3200" b="1" dirty="0">
                <a:solidFill>
                  <a:srgbClr val="FF0000"/>
                </a:solidFill>
              </a:rPr>
              <a:t>ти</a:t>
            </a:r>
            <a:r>
              <a:rPr lang="ru-RU" sz="3200" b="1" dirty="0"/>
              <a:t>, мес</a:t>
            </a:r>
            <a:r>
              <a:rPr lang="ru-RU" sz="3200" b="1" dirty="0">
                <a:solidFill>
                  <a:srgbClr val="FF0000"/>
                </a:solidFill>
              </a:rPr>
              <a:t>ти</a:t>
            </a:r>
            <a:r>
              <a:rPr lang="ru-RU" sz="3200" b="1" dirty="0"/>
              <a:t> стри</a:t>
            </a:r>
            <a:r>
              <a:rPr lang="ru-RU" sz="3200" b="1" dirty="0">
                <a:solidFill>
                  <a:srgbClr val="FF0000"/>
                </a:solidFill>
              </a:rPr>
              <a:t>чь</a:t>
            </a:r>
            <a:r>
              <a:rPr lang="ru-RU" sz="3200" b="1" dirty="0"/>
              <a:t>, бере</a:t>
            </a:r>
            <a:r>
              <a:rPr lang="ru-RU" sz="3200" b="1" dirty="0">
                <a:solidFill>
                  <a:srgbClr val="FF0000"/>
                </a:solidFill>
              </a:rPr>
              <a:t>чь</a:t>
            </a:r>
            <a:r>
              <a:rPr lang="ru-RU" sz="32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4118" y="4437112"/>
            <a:ext cx="6338619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прошедшем времени перед суффиксом -л- пишется та же гласная, что и в неопределенной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0104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Прошедшее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5" y="1436717"/>
            <a:ext cx="67687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itchFamily="66" charset="0"/>
              </a:rPr>
              <a:t>1.(Пове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400" dirty="0">
                <a:latin typeface="Monotype Corsiva" pitchFamily="66" charset="0"/>
              </a:rPr>
              <a:t>ть) прохладой. </a:t>
            </a:r>
          </a:p>
          <a:p>
            <a:r>
              <a:rPr lang="ru-RU" sz="4400" dirty="0">
                <a:latin typeface="Monotype Corsiva" pitchFamily="66" charset="0"/>
              </a:rPr>
              <a:t>2.Волк (почу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400" dirty="0">
                <a:latin typeface="Monotype Corsiva" pitchFamily="66" charset="0"/>
              </a:rPr>
              <a:t>ть) опасность. 3.Снег быстро (та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400" dirty="0">
                <a:latin typeface="Monotype Corsiva" pitchFamily="66" charset="0"/>
              </a:rPr>
              <a:t>ть). 4.(Раска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400" dirty="0">
                <a:latin typeface="Monotype Corsiva" pitchFamily="66" charset="0"/>
              </a:rPr>
              <a:t>ться), да </a:t>
            </a:r>
            <a:r>
              <a:rPr lang="ru-RU" sz="4400" dirty="0" err="1">
                <a:latin typeface="Monotype Corsiva" pitchFamily="66" charset="0"/>
              </a:rPr>
              <a:t>поз_но</a:t>
            </a:r>
            <a:r>
              <a:rPr lang="ru-RU" sz="4400" dirty="0">
                <a:latin typeface="Monotype Corsiva" pitchFamily="66" charset="0"/>
              </a:rPr>
              <a:t>. </a:t>
            </a:r>
          </a:p>
          <a:p>
            <a:r>
              <a:rPr lang="ru-RU" sz="4400" dirty="0">
                <a:latin typeface="Monotype Corsiva" pitchFamily="66" charset="0"/>
              </a:rPr>
              <a:t>5.Друг на друга (наде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400" dirty="0">
                <a:latin typeface="Monotype Corsiva" pitchFamily="66" charset="0"/>
              </a:rPr>
              <a:t>ться) и оба ничего не (сдел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400" dirty="0">
                <a:latin typeface="Monotype Corsiva" pitchFamily="66" charset="0"/>
              </a:rPr>
              <a:t>ть). </a:t>
            </a:r>
          </a:p>
        </p:txBody>
      </p:sp>
    </p:spTree>
    <p:extLst>
      <p:ext uri="{BB962C8B-B14F-4D97-AF65-F5344CB8AC3E}">
        <p14:creationId xmlns:p14="http://schemas.microsoft.com/office/powerpoint/2010/main" val="274428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4606" y="836712"/>
            <a:ext cx="651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Прошедшее время глагола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10"/>
            <a:ext cx="1244606" cy="11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84">
            <a:off x="7865329" y="1282462"/>
            <a:ext cx="1249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32">
            <a:off x="-49477" y="4659306"/>
            <a:ext cx="114924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510"/>
            <a:ext cx="1080120" cy="9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288"/>
            <a:ext cx="91712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193">
            <a:off x="8110746" y="5764614"/>
            <a:ext cx="979960" cy="8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5" y="1436717"/>
            <a:ext cx="67687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itchFamily="66" charset="0"/>
              </a:rPr>
              <a:t>1.Пове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яло</a:t>
            </a:r>
            <a:r>
              <a:rPr lang="ru-RU" sz="4400" dirty="0">
                <a:latin typeface="Monotype Corsiva" pitchFamily="66" charset="0"/>
              </a:rPr>
              <a:t> прохладой. </a:t>
            </a:r>
          </a:p>
          <a:p>
            <a:r>
              <a:rPr lang="ru-RU" sz="4400" dirty="0">
                <a:latin typeface="Monotype Corsiva" pitchFamily="66" charset="0"/>
              </a:rPr>
              <a:t>2.Волк почу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ял</a:t>
            </a:r>
            <a:r>
              <a:rPr lang="ru-RU" sz="4400" dirty="0">
                <a:latin typeface="Monotype Corsiva" pitchFamily="66" charset="0"/>
              </a:rPr>
              <a:t> опасность. 3.Снег быстро та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ял</a:t>
            </a:r>
            <a:r>
              <a:rPr lang="ru-RU" sz="4400" dirty="0">
                <a:latin typeface="Monotype Corsiva" pitchFamily="66" charset="0"/>
              </a:rPr>
              <a:t>. 4.Раска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ял</a:t>
            </a:r>
            <a:r>
              <a:rPr lang="ru-RU" sz="4400" dirty="0">
                <a:latin typeface="Monotype Corsiva" pitchFamily="66" charset="0"/>
              </a:rPr>
              <a:t>ся, да поз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ru-RU" sz="4400" dirty="0">
                <a:latin typeface="Monotype Corsiva" pitchFamily="66" charset="0"/>
              </a:rPr>
              <a:t>но. </a:t>
            </a:r>
          </a:p>
          <a:p>
            <a:r>
              <a:rPr lang="ru-RU" sz="4400" dirty="0">
                <a:latin typeface="Monotype Corsiva" pitchFamily="66" charset="0"/>
              </a:rPr>
              <a:t>5.Друг на друга наде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ялись</a:t>
            </a:r>
            <a:r>
              <a:rPr lang="ru-RU" sz="4400" dirty="0">
                <a:latin typeface="Monotype Corsiva" pitchFamily="66" charset="0"/>
              </a:rPr>
              <a:t> и оба ничего не сдел</a:t>
            </a:r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али</a:t>
            </a:r>
            <a:r>
              <a:rPr lang="ru-RU" sz="4400" dirty="0">
                <a:latin typeface="Monotype Corsiva" pitchFamily="66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6" y="2182857"/>
            <a:ext cx="22431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47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Экран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Станислав Барбаш</cp:lastModifiedBy>
  <cp:revision>23</cp:revision>
  <dcterms:created xsi:type="dcterms:W3CDTF">2015-04-20T11:59:48Z</dcterms:created>
  <dcterms:modified xsi:type="dcterms:W3CDTF">2020-01-11T23:16:59Z</dcterms:modified>
</cp:coreProperties>
</file>